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diagrams/data3.xml" ContentType="application/vnd.openxmlformats-officedocument.drawingml.diagramData+xml"/>
  <Override PartName="/ppt/presentation.xml" ContentType="application/vnd.openxmlformats-officedocument.presentationml.template.main+xml"/>
  <Override PartName="/ppt/diagrams/data1.xml" ContentType="application/vnd.openxmlformats-officedocument.drawingml.diagramData+xml"/>
  <Override PartName="/ppt/diagrams/data2.xml" ContentType="application/vnd.openxmlformats-officedocument.drawingml.diagramData+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handoutMasters/handoutMaster1.xml" ContentType="application/vnd.openxmlformats-officedocument.presentationml.handoutMaster+xml"/>
  <Override PartName="/ppt/diagrams/layout3.xml" ContentType="application/vnd.openxmlformats-officedocument.drawingml.diagramLayout+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handoutMasterIdLst>
    <p:handoutMasterId r:id="rId27"/>
  </p:handoutMasterIdLst>
  <p:sldIdLst>
    <p:sldId id="256" r:id="rId2"/>
    <p:sldId id="292" r:id="rId3"/>
    <p:sldId id="263" r:id="rId4"/>
    <p:sldId id="262" r:id="rId5"/>
    <p:sldId id="293" r:id="rId6"/>
    <p:sldId id="260" r:id="rId7"/>
    <p:sldId id="261" r:id="rId8"/>
    <p:sldId id="264" r:id="rId9"/>
    <p:sldId id="290" r:id="rId10"/>
    <p:sldId id="294" r:id="rId11"/>
    <p:sldId id="265" r:id="rId12"/>
    <p:sldId id="266" r:id="rId13"/>
    <p:sldId id="267" r:id="rId14"/>
    <p:sldId id="295" r:id="rId15"/>
    <p:sldId id="285" r:id="rId16"/>
    <p:sldId id="288" r:id="rId17"/>
    <p:sldId id="289" r:id="rId18"/>
    <p:sldId id="296" r:id="rId19"/>
    <p:sldId id="282" r:id="rId20"/>
    <p:sldId id="286" r:id="rId21"/>
    <p:sldId id="268" r:id="rId22"/>
    <p:sldId id="287" r:id="rId23"/>
    <p:sldId id="280" r:id="rId24"/>
    <p:sldId id="29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812"/>
    <p:restoredTop sz="86395"/>
  </p:normalViewPr>
  <p:slideViewPr>
    <p:cSldViewPr snapToGrid="0">
      <p:cViewPr varScale="1">
        <p:scale>
          <a:sx n="110" d="100"/>
          <a:sy n="110" d="100"/>
        </p:scale>
        <p:origin x="1544" y="1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notesViewPr>
    <p:cSldViewPr snapToGrid="0">
      <p:cViewPr varScale="1">
        <p:scale>
          <a:sx n="146" d="100"/>
          <a:sy n="146" d="100"/>
        </p:scale>
        <p:origin x="4600"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ata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B9CE7F-6FB9-4169-BCE4-2CFFA0AB8F89}"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4E94035-7030-4B94-9258-16EEFE67A937}">
      <dgm:prSet custT="1"/>
      <dgm:spPr/>
      <dgm:t>
        <a:bodyPr/>
        <a:lstStyle/>
        <a:p>
          <a:pPr>
            <a:lnSpc>
              <a:spcPct val="100000"/>
            </a:lnSpc>
          </a:pPr>
          <a:r>
            <a:rPr lang="en-GB" sz="1800" dirty="0"/>
            <a:t>Markets are the best way we have found to facilitate choice and control, but they need guardrails and rules.</a:t>
          </a:r>
          <a:endParaRPr lang="en-US" sz="1800" dirty="0"/>
        </a:p>
      </dgm:t>
    </dgm:pt>
    <dgm:pt modelId="{C4199E5B-28C0-4BC4-BB12-6A100B851E42}" type="parTrans" cxnId="{485F51D0-BABE-4F60-9677-270A0E6EFE43}">
      <dgm:prSet/>
      <dgm:spPr/>
      <dgm:t>
        <a:bodyPr/>
        <a:lstStyle/>
        <a:p>
          <a:endParaRPr lang="en-US"/>
        </a:p>
      </dgm:t>
    </dgm:pt>
    <dgm:pt modelId="{4E74F1C1-D66B-442E-9BA4-B0D12AA046E6}" type="sibTrans" cxnId="{485F51D0-BABE-4F60-9677-270A0E6EFE43}">
      <dgm:prSet/>
      <dgm:spPr/>
      <dgm:t>
        <a:bodyPr/>
        <a:lstStyle/>
        <a:p>
          <a:endParaRPr lang="en-US"/>
        </a:p>
      </dgm:t>
    </dgm:pt>
    <dgm:pt modelId="{C4DEE494-D684-42A4-A962-568ED8D4B285}">
      <dgm:prSet/>
      <dgm:spPr/>
      <dgm:t>
        <a:bodyPr/>
        <a:lstStyle/>
        <a:p>
          <a:pPr>
            <a:lnSpc>
              <a:spcPct val="100000"/>
            </a:lnSpc>
          </a:pPr>
          <a:r>
            <a:rPr lang="en-GB" dirty="0"/>
            <a:t>Our lack of willingness to reform (especially adult social care) is an issue of social justice.</a:t>
          </a:r>
          <a:endParaRPr lang="en-US" dirty="0"/>
        </a:p>
      </dgm:t>
    </dgm:pt>
    <dgm:pt modelId="{95AB74BB-9B06-4768-8FB5-E8430F1B4F05}" type="parTrans" cxnId="{C53FCC1C-40D7-4485-B859-9768D535FD32}">
      <dgm:prSet/>
      <dgm:spPr/>
      <dgm:t>
        <a:bodyPr/>
        <a:lstStyle/>
        <a:p>
          <a:endParaRPr lang="en-US"/>
        </a:p>
      </dgm:t>
    </dgm:pt>
    <dgm:pt modelId="{73E71791-2FEC-4B09-85AB-211B43532B5C}" type="sibTrans" cxnId="{C53FCC1C-40D7-4485-B859-9768D535FD32}">
      <dgm:prSet/>
      <dgm:spPr/>
      <dgm:t>
        <a:bodyPr/>
        <a:lstStyle/>
        <a:p>
          <a:endParaRPr lang="en-US"/>
        </a:p>
      </dgm:t>
    </dgm:pt>
    <dgm:pt modelId="{2153A17A-EB87-4979-8051-6D9DAD73CAA0}">
      <dgm:prSet/>
      <dgm:spPr/>
      <dgm:t>
        <a:bodyPr/>
        <a:lstStyle/>
        <a:p>
          <a:pPr>
            <a:lnSpc>
              <a:spcPct val="100000"/>
            </a:lnSpc>
          </a:pPr>
          <a:r>
            <a:rPr lang="en-GB" dirty="0"/>
            <a:t>Building conversations about how we meet challenges, using evidence and willing to tackle “inconvenient truths.” </a:t>
          </a:r>
          <a:endParaRPr lang="en-US" dirty="0"/>
        </a:p>
      </dgm:t>
    </dgm:pt>
    <dgm:pt modelId="{8BF9A0D6-0B6F-42C6-B065-A4BC37F36053}" type="parTrans" cxnId="{8DE74DB1-6B2B-4667-AFC2-F420423AF43B}">
      <dgm:prSet/>
      <dgm:spPr/>
      <dgm:t>
        <a:bodyPr/>
        <a:lstStyle/>
        <a:p>
          <a:endParaRPr lang="en-US"/>
        </a:p>
      </dgm:t>
    </dgm:pt>
    <dgm:pt modelId="{FE88C406-A778-4755-8549-F5191BF651B1}" type="sibTrans" cxnId="{8DE74DB1-6B2B-4667-AFC2-F420423AF43B}">
      <dgm:prSet/>
      <dgm:spPr/>
      <dgm:t>
        <a:bodyPr/>
        <a:lstStyle/>
        <a:p>
          <a:endParaRPr lang="en-US"/>
        </a:p>
      </dgm:t>
    </dgm:pt>
    <dgm:pt modelId="{5FE4915C-A8F6-4936-9093-FF220A9A41A7}" type="pres">
      <dgm:prSet presAssocID="{50B9CE7F-6FB9-4169-BCE4-2CFFA0AB8F89}" presName="root" presStyleCnt="0">
        <dgm:presLayoutVars>
          <dgm:dir/>
          <dgm:resizeHandles val="exact"/>
        </dgm:presLayoutVars>
      </dgm:prSet>
      <dgm:spPr/>
    </dgm:pt>
    <dgm:pt modelId="{E6B7CC58-EA28-4E42-BCA7-9A00CA2DC5FD}" type="pres">
      <dgm:prSet presAssocID="{84E94035-7030-4B94-9258-16EEFE67A937}" presName="compNode" presStyleCnt="0"/>
      <dgm:spPr/>
    </dgm:pt>
    <dgm:pt modelId="{C8BEE3B3-55B4-483D-AC3E-7912A3389147}" type="pres">
      <dgm:prSet presAssocID="{84E94035-7030-4B94-9258-16EEFE67A93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reetcar"/>
        </a:ext>
      </dgm:extLst>
    </dgm:pt>
    <dgm:pt modelId="{073520CF-782F-496C-AA96-8A4E9068150E}" type="pres">
      <dgm:prSet presAssocID="{84E94035-7030-4B94-9258-16EEFE67A937}" presName="spaceRect" presStyleCnt="0"/>
      <dgm:spPr/>
    </dgm:pt>
    <dgm:pt modelId="{0F311794-7329-46F7-8BE0-571641959F11}" type="pres">
      <dgm:prSet presAssocID="{84E94035-7030-4B94-9258-16EEFE67A937}" presName="textRect" presStyleLbl="revTx" presStyleIdx="0" presStyleCnt="3">
        <dgm:presLayoutVars>
          <dgm:chMax val="1"/>
          <dgm:chPref val="1"/>
        </dgm:presLayoutVars>
      </dgm:prSet>
      <dgm:spPr/>
    </dgm:pt>
    <dgm:pt modelId="{C1437CA1-094C-4E28-8795-15E089A560BF}" type="pres">
      <dgm:prSet presAssocID="{4E74F1C1-D66B-442E-9BA4-B0D12AA046E6}" presName="sibTrans" presStyleCnt="0"/>
      <dgm:spPr/>
    </dgm:pt>
    <dgm:pt modelId="{0DB79374-FBFE-4FEC-A15C-1D159FF8F7D9}" type="pres">
      <dgm:prSet presAssocID="{C4DEE494-D684-42A4-A962-568ED8D4B285}" presName="compNode" presStyleCnt="0"/>
      <dgm:spPr/>
    </dgm:pt>
    <dgm:pt modelId="{4E3516AE-122A-4C3E-B38F-1E65CA989841}" type="pres">
      <dgm:prSet presAssocID="{C4DEE494-D684-42A4-A962-568ED8D4B28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Judge"/>
        </a:ext>
      </dgm:extLst>
    </dgm:pt>
    <dgm:pt modelId="{6C8B8D82-CC93-4B7B-894A-5BE05D72F574}" type="pres">
      <dgm:prSet presAssocID="{C4DEE494-D684-42A4-A962-568ED8D4B285}" presName="spaceRect" presStyleCnt="0"/>
      <dgm:spPr/>
    </dgm:pt>
    <dgm:pt modelId="{A0A18A29-0145-4494-AFA7-5B4A3C7622D7}" type="pres">
      <dgm:prSet presAssocID="{C4DEE494-D684-42A4-A962-568ED8D4B285}" presName="textRect" presStyleLbl="revTx" presStyleIdx="1" presStyleCnt="3">
        <dgm:presLayoutVars>
          <dgm:chMax val="1"/>
          <dgm:chPref val="1"/>
        </dgm:presLayoutVars>
      </dgm:prSet>
      <dgm:spPr/>
    </dgm:pt>
    <dgm:pt modelId="{8A6DF031-ACC3-4454-BB57-B66CBF7FC482}" type="pres">
      <dgm:prSet presAssocID="{73E71791-2FEC-4B09-85AB-211B43532B5C}" presName="sibTrans" presStyleCnt="0"/>
      <dgm:spPr/>
    </dgm:pt>
    <dgm:pt modelId="{20ADFC1C-AF29-4A1F-BFA8-16B06751B679}" type="pres">
      <dgm:prSet presAssocID="{2153A17A-EB87-4979-8051-6D9DAD73CAA0}" presName="compNode" presStyleCnt="0"/>
      <dgm:spPr/>
    </dgm:pt>
    <dgm:pt modelId="{B30456B2-8B2E-406F-8629-C0666557141C}" type="pres">
      <dgm:prSet presAssocID="{2153A17A-EB87-4979-8051-6D9DAD73CAA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esearch"/>
        </a:ext>
      </dgm:extLst>
    </dgm:pt>
    <dgm:pt modelId="{BF2BBF9E-FCA9-4528-8EA6-5584B2B0EE13}" type="pres">
      <dgm:prSet presAssocID="{2153A17A-EB87-4979-8051-6D9DAD73CAA0}" presName="spaceRect" presStyleCnt="0"/>
      <dgm:spPr/>
    </dgm:pt>
    <dgm:pt modelId="{E1D5FE58-DCAE-47A6-BD2B-517F692556AB}" type="pres">
      <dgm:prSet presAssocID="{2153A17A-EB87-4979-8051-6D9DAD73CAA0}" presName="textRect" presStyleLbl="revTx" presStyleIdx="2" presStyleCnt="3">
        <dgm:presLayoutVars>
          <dgm:chMax val="1"/>
          <dgm:chPref val="1"/>
        </dgm:presLayoutVars>
      </dgm:prSet>
      <dgm:spPr/>
    </dgm:pt>
  </dgm:ptLst>
  <dgm:cxnLst>
    <dgm:cxn modelId="{C53FCC1C-40D7-4485-B859-9768D535FD32}" srcId="{50B9CE7F-6FB9-4169-BCE4-2CFFA0AB8F89}" destId="{C4DEE494-D684-42A4-A962-568ED8D4B285}" srcOrd="1" destOrd="0" parTransId="{95AB74BB-9B06-4768-8FB5-E8430F1B4F05}" sibTransId="{73E71791-2FEC-4B09-85AB-211B43532B5C}"/>
    <dgm:cxn modelId="{EF93C127-DE27-49EA-8689-08A6BA6D9A8B}" type="presOf" srcId="{C4DEE494-D684-42A4-A962-568ED8D4B285}" destId="{A0A18A29-0145-4494-AFA7-5B4A3C7622D7}" srcOrd="0" destOrd="0" presId="urn:microsoft.com/office/officeart/2018/2/layout/IconLabelList"/>
    <dgm:cxn modelId="{A24F5742-4BEF-4744-B19C-46FB65716527}" type="presOf" srcId="{84E94035-7030-4B94-9258-16EEFE67A937}" destId="{0F311794-7329-46F7-8BE0-571641959F11}" srcOrd="0" destOrd="0" presId="urn:microsoft.com/office/officeart/2018/2/layout/IconLabelList"/>
    <dgm:cxn modelId="{8DE74DB1-6B2B-4667-AFC2-F420423AF43B}" srcId="{50B9CE7F-6FB9-4169-BCE4-2CFFA0AB8F89}" destId="{2153A17A-EB87-4979-8051-6D9DAD73CAA0}" srcOrd="2" destOrd="0" parTransId="{8BF9A0D6-0B6F-42C6-B065-A4BC37F36053}" sibTransId="{FE88C406-A778-4755-8549-F5191BF651B1}"/>
    <dgm:cxn modelId="{485F51D0-BABE-4F60-9677-270A0E6EFE43}" srcId="{50B9CE7F-6FB9-4169-BCE4-2CFFA0AB8F89}" destId="{84E94035-7030-4B94-9258-16EEFE67A937}" srcOrd="0" destOrd="0" parTransId="{C4199E5B-28C0-4BC4-BB12-6A100B851E42}" sibTransId="{4E74F1C1-D66B-442E-9BA4-B0D12AA046E6}"/>
    <dgm:cxn modelId="{5E80D3E7-67E3-40D0-9E96-EAD7FB38D52B}" type="presOf" srcId="{2153A17A-EB87-4979-8051-6D9DAD73CAA0}" destId="{E1D5FE58-DCAE-47A6-BD2B-517F692556AB}" srcOrd="0" destOrd="0" presId="urn:microsoft.com/office/officeart/2018/2/layout/IconLabelList"/>
    <dgm:cxn modelId="{2C37AEEE-AFD4-4831-9108-A281EBC64D64}" type="presOf" srcId="{50B9CE7F-6FB9-4169-BCE4-2CFFA0AB8F89}" destId="{5FE4915C-A8F6-4936-9093-FF220A9A41A7}" srcOrd="0" destOrd="0" presId="urn:microsoft.com/office/officeart/2018/2/layout/IconLabelList"/>
    <dgm:cxn modelId="{BF31BF63-B2BD-45A5-BB3E-77FDA7FB2957}" type="presParOf" srcId="{5FE4915C-A8F6-4936-9093-FF220A9A41A7}" destId="{E6B7CC58-EA28-4E42-BCA7-9A00CA2DC5FD}" srcOrd="0" destOrd="0" presId="urn:microsoft.com/office/officeart/2018/2/layout/IconLabelList"/>
    <dgm:cxn modelId="{727A0692-DBEE-46E2-9C00-1EE8E5EA1192}" type="presParOf" srcId="{E6B7CC58-EA28-4E42-BCA7-9A00CA2DC5FD}" destId="{C8BEE3B3-55B4-483D-AC3E-7912A3389147}" srcOrd="0" destOrd="0" presId="urn:microsoft.com/office/officeart/2018/2/layout/IconLabelList"/>
    <dgm:cxn modelId="{ACE37FEF-1567-4F37-8763-EE44D5CE6EBE}" type="presParOf" srcId="{E6B7CC58-EA28-4E42-BCA7-9A00CA2DC5FD}" destId="{073520CF-782F-496C-AA96-8A4E9068150E}" srcOrd="1" destOrd="0" presId="urn:microsoft.com/office/officeart/2018/2/layout/IconLabelList"/>
    <dgm:cxn modelId="{44C717F0-0EFA-463C-BAD7-81D6C0330BBF}" type="presParOf" srcId="{E6B7CC58-EA28-4E42-BCA7-9A00CA2DC5FD}" destId="{0F311794-7329-46F7-8BE0-571641959F11}" srcOrd="2" destOrd="0" presId="urn:microsoft.com/office/officeart/2018/2/layout/IconLabelList"/>
    <dgm:cxn modelId="{242E6104-ECED-41E4-AE53-5056DAE5D414}" type="presParOf" srcId="{5FE4915C-A8F6-4936-9093-FF220A9A41A7}" destId="{C1437CA1-094C-4E28-8795-15E089A560BF}" srcOrd="1" destOrd="0" presId="urn:microsoft.com/office/officeart/2018/2/layout/IconLabelList"/>
    <dgm:cxn modelId="{3EB87746-EAF0-4A09-B52E-207DADE210FB}" type="presParOf" srcId="{5FE4915C-A8F6-4936-9093-FF220A9A41A7}" destId="{0DB79374-FBFE-4FEC-A15C-1D159FF8F7D9}" srcOrd="2" destOrd="0" presId="urn:microsoft.com/office/officeart/2018/2/layout/IconLabelList"/>
    <dgm:cxn modelId="{9DC7F2DE-D350-485B-AB3B-D02C74794994}" type="presParOf" srcId="{0DB79374-FBFE-4FEC-A15C-1D159FF8F7D9}" destId="{4E3516AE-122A-4C3E-B38F-1E65CA989841}" srcOrd="0" destOrd="0" presId="urn:microsoft.com/office/officeart/2018/2/layout/IconLabelList"/>
    <dgm:cxn modelId="{EB9035C7-4FBA-4C7A-9EFD-50E378EFEB68}" type="presParOf" srcId="{0DB79374-FBFE-4FEC-A15C-1D159FF8F7D9}" destId="{6C8B8D82-CC93-4B7B-894A-5BE05D72F574}" srcOrd="1" destOrd="0" presId="urn:microsoft.com/office/officeart/2018/2/layout/IconLabelList"/>
    <dgm:cxn modelId="{9398592D-B6AC-4A26-9ACB-C1FFD232670D}" type="presParOf" srcId="{0DB79374-FBFE-4FEC-A15C-1D159FF8F7D9}" destId="{A0A18A29-0145-4494-AFA7-5B4A3C7622D7}" srcOrd="2" destOrd="0" presId="urn:microsoft.com/office/officeart/2018/2/layout/IconLabelList"/>
    <dgm:cxn modelId="{68551701-409E-4847-805D-697B8EBA66E8}" type="presParOf" srcId="{5FE4915C-A8F6-4936-9093-FF220A9A41A7}" destId="{8A6DF031-ACC3-4454-BB57-B66CBF7FC482}" srcOrd="3" destOrd="0" presId="urn:microsoft.com/office/officeart/2018/2/layout/IconLabelList"/>
    <dgm:cxn modelId="{172250EA-D5B2-47DB-BE7F-01AF522150DC}" type="presParOf" srcId="{5FE4915C-A8F6-4936-9093-FF220A9A41A7}" destId="{20ADFC1C-AF29-4A1F-BFA8-16B06751B679}" srcOrd="4" destOrd="0" presId="urn:microsoft.com/office/officeart/2018/2/layout/IconLabelList"/>
    <dgm:cxn modelId="{A6001276-B295-423A-8C7E-A116B60B5D47}" type="presParOf" srcId="{20ADFC1C-AF29-4A1F-BFA8-16B06751B679}" destId="{B30456B2-8B2E-406F-8629-C0666557141C}" srcOrd="0" destOrd="0" presId="urn:microsoft.com/office/officeart/2018/2/layout/IconLabelList"/>
    <dgm:cxn modelId="{F6D71A2D-3674-4DBB-B2A4-DE6E02670242}" type="presParOf" srcId="{20ADFC1C-AF29-4A1F-BFA8-16B06751B679}" destId="{BF2BBF9E-FCA9-4528-8EA6-5584B2B0EE13}" srcOrd="1" destOrd="0" presId="urn:microsoft.com/office/officeart/2018/2/layout/IconLabelList"/>
    <dgm:cxn modelId="{67E091C0-9F73-4F41-B3D7-E4AFBD7A719C}" type="presParOf" srcId="{20ADFC1C-AF29-4A1F-BFA8-16B06751B679}" destId="{E1D5FE58-DCAE-47A6-BD2B-517F692556AB}"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80CB48-B1CB-4660-A746-8BA2FE05A661}" type="doc">
      <dgm:prSet loTypeId="urn:microsoft.com/office/officeart/2018/5/layout/IconCircle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FA53D950-4702-4A90-872A-0D9B9643547D}">
      <dgm:prSet/>
      <dgm:spPr/>
      <dgm:t>
        <a:bodyPr/>
        <a:lstStyle/>
        <a:p>
          <a:pPr>
            <a:defRPr cap="all"/>
          </a:pPr>
          <a:r>
            <a:rPr lang="en-GB" dirty="0"/>
            <a:t>Respect for the value and rights of each person</a:t>
          </a:r>
          <a:endParaRPr lang="en-US" dirty="0"/>
        </a:p>
      </dgm:t>
    </dgm:pt>
    <dgm:pt modelId="{60EB7983-BB38-472F-8051-8853B03F8823}" type="parTrans" cxnId="{59445E92-85BC-4D8D-93A7-896694928091}">
      <dgm:prSet/>
      <dgm:spPr/>
      <dgm:t>
        <a:bodyPr/>
        <a:lstStyle/>
        <a:p>
          <a:endParaRPr lang="en-US"/>
        </a:p>
      </dgm:t>
    </dgm:pt>
    <dgm:pt modelId="{8E2EE5B3-2344-464E-9E5D-304048591FE6}" type="sibTrans" cxnId="{59445E92-85BC-4D8D-93A7-896694928091}">
      <dgm:prSet/>
      <dgm:spPr/>
      <dgm:t>
        <a:bodyPr/>
        <a:lstStyle/>
        <a:p>
          <a:endParaRPr lang="en-US"/>
        </a:p>
      </dgm:t>
    </dgm:pt>
    <dgm:pt modelId="{8BD333D7-A0B2-44CC-A6E5-5797D7FD2701}">
      <dgm:prSet/>
      <dgm:spPr/>
      <dgm:t>
        <a:bodyPr/>
        <a:lstStyle/>
        <a:p>
          <a:pPr>
            <a:defRPr cap="all"/>
          </a:pPr>
          <a:r>
            <a:rPr lang="en-GB"/>
            <a:t>A belief in creating solutions together </a:t>
          </a:r>
          <a:endParaRPr lang="en-US"/>
        </a:p>
      </dgm:t>
    </dgm:pt>
    <dgm:pt modelId="{C8FF4339-C4F8-4EB6-B73C-1142DB7ED220}" type="parTrans" cxnId="{4AB58A45-FE00-4B0A-9D6F-0A4DD440DB2A}">
      <dgm:prSet/>
      <dgm:spPr/>
      <dgm:t>
        <a:bodyPr/>
        <a:lstStyle/>
        <a:p>
          <a:endParaRPr lang="en-US"/>
        </a:p>
      </dgm:t>
    </dgm:pt>
    <dgm:pt modelId="{401D48C8-7DC1-4CF4-864A-85EA619CF559}" type="sibTrans" cxnId="{4AB58A45-FE00-4B0A-9D6F-0A4DD440DB2A}">
      <dgm:prSet/>
      <dgm:spPr/>
      <dgm:t>
        <a:bodyPr/>
        <a:lstStyle/>
        <a:p>
          <a:endParaRPr lang="en-US"/>
        </a:p>
      </dgm:t>
    </dgm:pt>
    <dgm:pt modelId="{01384FCC-9234-43E0-98A8-B639F56C39F0}">
      <dgm:prSet/>
      <dgm:spPr/>
      <dgm:t>
        <a:bodyPr/>
        <a:lstStyle/>
        <a:p>
          <a:pPr>
            <a:defRPr cap="all"/>
          </a:pPr>
          <a:r>
            <a:rPr lang="en-GB"/>
            <a:t>Trust and confidence in the ability of others</a:t>
          </a:r>
          <a:endParaRPr lang="en-US"/>
        </a:p>
      </dgm:t>
    </dgm:pt>
    <dgm:pt modelId="{1E05E103-F7F2-43D5-AE51-2FC981FC7822}" type="parTrans" cxnId="{9CE60A72-7CE9-4392-9E21-68C5D6CE6039}">
      <dgm:prSet/>
      <dgm:spPr/>
      <dgm:t>
        <a:bodyPr/>
        <a:lstStyle/>
        <a:p>
          <a:endParaRPr lang="en-US"/>
        </a:p>
      </dgm:t>
    </dgm:pt>
    <dgm:pt modelId="{3F94AA38-5A8F-4EA4-9CD2-13619E76C246}" type="sibTrans" cxnId="{9CE60A72-7CE9-4392-9E21-68C5D6CE6039}">
      <dgm:prSet/>
      <dgm:spPr/>
      <dgm:t>
        <a:bodyPr/>
        <a:lstStyle/>
        <a:p>
          <a:endParaRPr lang="en-US"/>
        </a:p>
      </dgm:t>
    </dgm:pt>
    <dgm:pt modelId="{245C54D3-84BF-4032-A0D3-D05CBCE27EE7}">
      <dgm:prSet/>
      <dgm:spPr/>
      <dgm:t>
        <a:bodyPr/>
        <a:lstStyle/>
        <a:p>
          <a:pPr>
            <a:defRPr cap="all"/>
          </a:pPr>
          <a:r>
            <a:rPr lang="en-GB"/>
            <a:t>Professionalism </a:t>
          </a:r>
          <a:endParaRPr lang="en-US"/>
        </a:p>
      </dgm:t>
    </dgm:pt>
    <dgm:pt modelId="{176D3411-6DEC-445D-9E72-CCFD1A3D8B22}" type="parTrans" cxnId="{E4D078EE-66BC-4936-BCD2-FFCF369C4634}">
      <dgm:prSet/>
      <dgm:spPr/>
      <dgm:t>
        <a:bodyPr/>
        <a:lstStyle/>
        <a:p>
          <a:endParaRPr lang="en-US"/>
        </a:p>
      </dgm:t>
    </dgm:pt>
    <dgm:pt modelId="{01D0C33F-330A-4D0F-BD51-4C13E7B1FE52}" type="sibTrans" cxnId="{E4D078EE-66BC-4936-BCD2-FFCF369C4634}">
      <dgm:prSet/>
      <dgm:spPr/>
      <dgm:t>
        <a:bodyPr/>
        <a:lstStyle/>
        <a:p>
          <a:endParaRPr lang="en-US"/>
        </a:p>
      </dgm:t>
    </dgm:pt>
    <dgm:pt modelId="{B26BC811-7CA6-4190-AE7D-F1DE2646CF1F}" type="pres">
      <dgm:prSet presAssocID="{6D80CB48-B1CB-4660-A746-8BA2FE05A661}" presName="root" presStyleCnt="0">
        <dgm:presLayoutVars>
          <dgm:dir/>
          <dgm:resizeHandles val="exact"/>
        </dgm:presLayoutVars>
      </dgm:prSet>
      <dgm:spPr/>
    </dgm:pt>
    <dgm:pt modelId="{3E281A34-FF4B-4BA8-B33C-89AAD5B5DA2C}" type="pres">
      <dgm:prSet presAssocID="{FA53D950-4702-4A90-872A-0D9B9643547D}" presName="compNode" presStyleCnt="0"/>
      <dgm:spPr/>
    </dgm:pt>
    <dgm:pt modelId="{423AD186-777C-4191-893E-275807E59256}" type="pres">
      <dgm:prSet presAssocID="{FA53D950-4702-4A90-872A-0D9B9643547D}" presName="iconBgRect" presStyleLbl="bgShp" presStyleIdx="0" presStyleCnt="4"/>
      <dgm:spPr/>
    </dgm:pt>
    <dgm:pt modelId="{5FE8ECD5-1BA7-4325-9750-E8CF3B9F05F4}" type="pres">
      <dgm:prSet presAssocID="{FA53D950-4702-4A90-872A-0D9B9643547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amily"/>
        </a:ext>
      </dgm:extLst>
    </dgm:pt>
    <dgm:pt modelId="{502199AA-2B15-4CAC-838F-2C40DB8D25CD}" type="pres">
      <dgm:prSet presAssocID="{FA53D950-4702-4A90-872A-0D9B9643547D}" presName="spaceRect" presStyleCnt="0"/>
      <dgm:spPr/>
    </dgm:pt>
    <dgm:pt modelId="{614231A7-7B1F-42D9-B3F7-3C066229B142}" type="pres">
      <dgm:prSet presAssocID="{FA53D950-4702-4A90-872A-0D9B9643547D}" presName="textRect" presStyleLbl="revTx" presStyleIdx="0" presStyleCnt="4">
        <dgm:presLayoutVars>
          <dgm:chMax val="1"/>
          <dgm:chPref val="1"/>
        </dgm:presLayoutVars>
      </dgm:prSet>
      <dgm:spPr/>
    </dgm:pt>
    <dgm:pt modelId="{44576A24-8FBC-4498-B731-D02966605FCA}" type="pres">
      <dgm:prSet presAssocID="{8E2EE5B3-2344-464E-9E5D-304048591FE6}" presName="sibTrans" presStyleCnt="0"/>
      <dgm:spPr/>
    </dgm:pt>
    <dgm:pt modelId="{80936B3A-A6B6-47A4-948D-F6BA3BD176B1}" type="pres">
      <dgm:prSet presAssocID="{8BD333D7-A0B2-44CC-A6E5-5797D7FD2701}" presName="compNode" presStyleCnt="0"/>
      <dgm:spPr/>
    </dgm:pt>
    <dgm:pt modelId="{D03C9B79-4894-424E-8DAC-2EF5146F1E07}" type="pres">
      <dgm:prSet presAssocID="{8BD333D7-A0B2-44CC-A6E5-5797D7FD2701}" presName="iconBgRect" presStyleLbl="bgShp" presStyleIdx="1" presStyleCnt="4"/>
      <dgm:spPr/>
    </dgm:pt>
    <dgm:pt modelId="{4D606369-EC6F-401D-90D1-D3A6783D50D0}" type="pres">
      <dgm:prSet presAssocID="{8BD333D7-A0B2-44CC-A6E5-5797D7FD270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esign"/>
        </a:ext>
      </dgm:extLst>
    </dgm:pt>
    <dgm:pt modelId="{825905DC-AAA5-4FC3-A94B-317399950C2C}" type="pres">
      <dgm:prSet presAssocID="{8BD333D7-A0B2-44CC-A6E5-5797D7FD2701}" presName="spaceRect" presStyleCnt="0"/>
      <dgm:spPr/>
    </dgm:pt>
    <dgm:pt modelId="{0889C16E-EB78-4306-9273-FBB0D50FE3DA}" type="pres">
      <dgm:prSet presAssocID="{8BD333D7-A0B2-44CC-A6E5-5797D7FD2701}" presName="textRect" presStyleLbl="revTx" presStyleIdx="1" presStyleCnt="4">
        <dgm:presLayoutVars>
          <dgm:chMax val="1"/>
          <dgm:chPref val="1"/>
        </dgm:presLayoutVars>
      </dgm:prSet>
      <dgm:spPr/>
    </dgm:pt>
    <dgm:pt modelId="{067A54B0-AA20-4B93-8F07-11C709E7A622}" type="pres">
      <dgm:prSet presAssocID="{401D48C8-7DC1-4CF4-864A-85EA619CF559}" presName="sibTrans" presStyleCnt="0"/>
      <dgm:spPr/>
    </dgm:pt>
    <dgm:pt modelId="{8C2C8AF1-B9D0-4AEF-9D5C-38BE2E380802}" type="pres">
      <dgm:prSet presAssocID="{01384FCC-9234-43E0-98A8-B639F56C39F0}" presName="compNode" presStyleCnt="0"/>
      <dgm:spPr/>
    </dgm:pt>
    <dgm:pt modelId="{F3D04EF6-1B0F-45C9-8C06-7CB493E8FDFC}" type="pres">
      <dgm:prSet presAssocID="{01384FCC-9234-43E0-98A8-B639F56C39F0}" presName="iconBgRect" presStyleLbl="bgShp" presStyleIdx="2" presStyleCnt="4"/>
      <dgm:spPr/>
    </dgm:pt>
    <dgm:pt modelId="{685F8A8E-8953-4734-94B0-347BD27D26BA}" type="pres">
      <dgm:prSet presAssocID="{01384FCC-9234-43E0-98A8-B639F56C39F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elationship"/>
        </a:ext>
      </dgm:extLst>
    </dgm:pt>
    <dgm:pt modelId="{513E2EF4-0EA5-487E-8D37-AF01AD19A67A}" type="pres">
      <dgm:prSet presAssocID="{01384FCC-9234-43E0-98A8-B639F56C39F0}" presName="spaceRect" presStyleCnt="0"/>
      <dgm:spPr/>
    </dgm:pt>
    <dgm:pt modelId="{4FA86AB9-4591-4DA8-A10C-461176EAB051}" type="pres">
      <dgm:prSet presAssocID="{01384FCC-9234-43E0-98A8-B639F56C39F0}" presName="textRect" presStyleLbl="revTx" presStyleIdx="2" presStyleCnt="4">
        <dgm:presLayoutVars>
          <dgm:chMax val="1"/>
          <dgm:chPref val="1"/>
        </dgm:presLayoutVars>
      </dgm:prSet>
      <dgm:spPr/>
    </dgm:pt>
    <dgm:pt modelId="{CC143ED4-FCF7-48AA-8458-5117EFEB1F9C}" type="pres">
      <dgm:prSet presAssocID="{3F94AA38-5A8F-4EA4-9CD2-13619E76C246}" presName="sibTrans" presStyleCnt="0"/>
      <dgm:spPr/>
    </dgm:pt>
    <dgm:pt modelId="{827EF6C7-1D26-4DDC-87DD-D2D3994D9F29}" type="pres">
      <dgm:prSet presAssocID="{245C54D3-84BF-4032-A0D3-D05CBCE27EE7}" presName="compNode" presStyleCnt="0"/>
      <dgm:spPr/>
    </dgm:pt>
    <dgm:pt modelId="{04E2EF34-12D8-4103-ADFF-D1F21BD3BEBF}" type="pres">
      <dgm:prSet presAssocID="{245C54D3-84BF-4032-A0D3-D05CBCE27EE7}" presName="iconBgRect" presStyleLbl="bgShp" presStyleIdx="3" presStyleCnt="4"/>
      <dgm:spPr/>
    </dgm:pt>
    <dgm:pt modelId="{545452A1-CD5D-4112-9E98-5CE7C70C15E7}" type="pres">
      <dgm:prSet presAssocID="{245C54D3-84BF-4032-A0D3-D05CBCE27EE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eamwork"/>
        </a:ext>
      </dgm:extLst>
    </dgm:pt>
    <dgm:pt modelId="{A7B6932C-900D-44A6-A013-62D8D00A55B7}" type="pres">
      <dgm:prSet presAssocID="{245C54D3-84BF-4032-A0D3-D05CBCE27EE7}" presName="spaceRect" presStyleCnt="0"/>
      <dgm:spPr/>
    </dgm:pt>
    <dgm:pt modelId="{9D4880BE-8F9E-4427-9223-B9B147CF7890}" type="pres">
      <dgm:prSet presAssocID="{245C54D3-84BF-4032-A0D3-D05CBCE27EE7}" presName="textRect" presStyleLbl="revTx" presStyleIdx="3" presStyleCnt="4">
        <dgm:presLayoutVars>
          <dgm:chMax val="1"/>
          <dgm:chPref val="1"/>
        </dgm:presLayoutVars>
      </dgm:prSet>
      <dgm:spPr/>
    </dgm:pt>
  </dgm:ptLst>
  <dgm:cxnLst>
    <dgm:cxn modelId="{4AB58A45-FE00-4B0A-9D6F-0A4DD440DB2A}" srcId="{6D80CB48-B1CB-4660-A746-8BA2FE05A661}" destId="{8BD333D7-A0B2-44CC-A6E5-5797D7FD2701}" srcOrd="1" destOrd="0" parTransId="{C8FF4339-C4F8-4EB6-B73C-1142DB7ED220}" sibTransId="{401D48C8-7DC1-4CF4-864A-85EA619CF559}"/>
    <dgm:cxn modelId="{9CE60A72-7CE9-4392-9E21-68C5D6CE6039}" srcId="{6D80CB48-B1CB-4660-A746-8BA2FE05A661}" destId="{01384FCC-9234-43E0-98A8-B639F56C39F0}" srcOrd="2" destOrd="0" parTransId="{1E05E103-F7F2-43D5-AE51-2FC981FC7822}" sibTransId="{3F94AA38-5A8F-4EA4-9CD2-13619E76C246}"/>
    <dgm:cxn modelId="{59445E92-85BC-4D8D-93A7-896694928091}" srcId="{6D80CB48-B1CB-4660-A746-8BA2FE05A661}" destId="{FA53D950-4702-4A90-872A-0D9B9643547D}" srcOrd="0" destOrd="0" parTransId="{60EB7983-BB38-472F-8051-8853B03F8823}" sibTransId="{8E2EE5B3-2344-464E-9E5D-304048591FE6}"/>
    <dgm:cxn modelId="{7AEE85AC-ECBD-41E7-9C73-04C2328513C3}" type="presOf" srcId="{FA53D950-4702-4A90-872A-0D9B9643547D}" destId="{614231A7-7B1F-42D9-B3F7-3C066229B142}" srcOrd="0" destOrd="0" presId="urn:microsoft.com/office/officeart/2018/5/layout/IconCircleLabelList"/>
    <dgm:cxn modelId="{55AD10B7-D06B-458F-A097-2E9865481B7E}" type="presOf" srcId="{8BD333D7-A0B2-44CC-A6E5-5797D7FD2701}" destId="{0889C16E-EB78-4306-9273-FBB0D50FE3DA}" srcOrd="0" destOrd="0" presId="urn:microsoft.com/office/officeart/2018/5/layout/IconCircleLabelList"/>
    <dgm:cxn modelId="{5379F4B7-963B-4B1F-9C2B-8F50F3F35188}" type="presOf" srcId="{245C54D3-84BF-4032-A0D3-D05CBCE27EE7}" destId="{9D4880BE-8F9E-4427-9223-B9B147CF7890}" srcOrd="0" destOrd="0" presId="urn:microsoft.com/office/officeart/2018/5/layout/IconCircleLabelList"/>
    <dgm:cxn modelId="{4A4169D4-9C4A-4686-948B-E8EB9CF062AE}" type="presOf" srcId="{6D80CB48-B1CB-4660-A746-8BA2FE05A661}" destId="{B26BC811-7CA6-4190-AE7D-F1DE2646CF1F}" srcOrd="0" destOrd="0" presId="urn:microsoft.com/office/officeart/2018/5/layout/IconCircleLabelList"/>
    <dgm:cxn modelId="{E4D078EE-66BC-4936-BCD2-FFCF369C4634}" srcId="{6D80CB48-B1CB-4660-A746-8BA2FE05A661}" destId="{245C54D3-84BF-4032-A0D3-D05CBCE27EE7}" srcOrd="3" destOrd="0" parTransId="{176D3411-6DEC-445D-9E72-CCFD1A3D8B22}" sibTransId="{01D0C33F-330A-4D0F-BD51-4C13E7B1FE52}"/>
    <dgm:cxn modelId="{88C90CF9-29F8-4B98-A82F-7C52EDA83FBA}" type="presOf" srcId="{01384FCC-9234-43E0-98A8-B639F56C39F0}" destId="{4FA86AB9-4591-4DA8-A10C-461176EAB051}" srcOrd="0" destOrd="0" presId="urn:microsoft.com/office/officeart/2018/5/layout/IconCircleLabelList"/>
    <dgm:cxn modelId="{2D805546-3C69-4E98-B05B-963FD043AED0}" type="presParOf" srcId="{B26BC811-7CA6-4190-AE7D-F1DE2646CF1F}" destId="{3E281A34-FF4B-4BA8-B33C-89AAD5B5DA2C}" srcOrd="0" destOrd="0" presId="urn:microsoft.com/office/officeart/2018/5/layout/IconCircleLabelList"/>
    <dgm:cxn modelId="{E15E235F-2BF9-4CA8-BC17-91BF95379BD0}" type="presParOf" srcId="{3E281A34-FF4B-4BA8-B33C-89AAD5B5DA2C}" destId="{423AD186-777C-4191-893E-275807E59256}" srcOrd="0" destOrd="0" presId="urn:microsoft.com/office/officeart/2018/5/layout/IconCircleLabelList"/>
    <dgm:cxn modelId="{5C61FEA6-1EB7-423A-A812-4A92008DC117}" type="presParOf" srcId="{3E281A34-FF4B-4BA8-B33C-89AAD5B5DA2C}" destId="{5FE8ECD5-1BA7-4325-9750-E8CF3B9F05F4}" srcOrd="1" destOrd="0" presId="urn:microsoft.com/office/officeart/2018/5/layout/IconCircleLabelList"/>
    <dgm:cxn modelId="{80F670E7-235A-45E1-B000-EE62024EF345}" type="presParOf" srcId="{3E281A34-FF4B-4BA8-B33C-89AAD5B5DA2C}" destId="{502199AA-2B15-4CAC-838F-2C40DB8D25CD}" srcOrd="2" destOrd="0" presId="urn:microsoft.com/office/officeart/2018/5/layout/IconCircleLabelList"/>
    <dgm:cxn modelId="{92492FFD-A9C5-402B-A9A3-F991554CD0CB}" type="presParOf" srcId="{3E281A34-FF4B-4BA8-B33C-89AAD5B5DA2C}" destId="{614231A7-7B1F-42D9-B3F7-3C066229B142}" srcOrd="3" destOrd="0" presId="urn:microsoft.com/office/officeart/2018/5/layout/IconCircleLabelList"/>
    <dgm:cxn modelId="{8ED089F4-35A7-40A1-85EE-D49C0A38DCE2}" type="presParOf" srcId="{B26BC811-7CA6-4190-AE7D-F1DE2646CF1F}" destId="{44576A24-8FBC-4498-B731-D02966605FCA}" srcOrd="1" destOrd="0" presId="urn:microsoft.com/office/officeart/2018/5/layout/IconCircleLabelList"/>
    <dgm:cxn modelId="{FAD436ED-AEFA-4D00-A290-E755EB16F4D2}" type="presParOf" srcId="{B26BC811-7CA6-4190-AE7D-F1DE2646CF1F}" destId="{80936B3A-A6B6-47A4-948D-F6BA3BD176B1}" srcOrd="2" destOrd="0" presId="urn:microsoft.com/office/officeart/2018/5/layout/IconCircleLabelList"/>
    <dgm:cxn modelId="{23C73898-B6CD-4C9A-918E-EC34B01A8640}" type="presParOf" srcId="{80936B3A-A6B6-47A4-948D-F6BA3BD176B1}" destId="{D03C9B79-4894-424E-8DAC-2EF5146F1E07}" srcOrd="0" destOrd="0" presId="urn:microsoft.com/office/officeart/2018/5/layout/IconCircleLabelList"/>
    <dgm:cxn modelId="{D1341972-494C-43BE-960F-76F37E90A9D4}" type="presParOf" srcId="{80936B3A-A6B6-47A4-948D-F6BA3BD176B1}" destId="{4D606369-EC6F-401D-90D1-D3A6783D50D0}" srcOrd="1" destOrd="0" presId="urn:microsoft.com/office/officeart/2018/5/layout/IconCircleLabelList"/>
    <dgm:cxn modelId="{0831BB11-912C-41D4-847D-C9EDE09013E3}" type="presParOf" srcId="{80936B3A-A6B6-47A4-948D-F6BA3BD176B1}" destId="{825905DC-AAA5-4FC3-A94B-317399950C2C}" srcOrd="2" destOrd="0" presId="urn:microsoft.com/office/officeart/2018/5/layout/IconCircleLabelList"/>
    <dgm:cxn modelId="{BA8318DC-8DAE-4D99-88E5-03B25DAC3B69}" type="presParOf" srcId="{80936B3A-A6B6-47A4-948D-F6BA3BD176B1}" destId="{0889C16E-EB78-4306-9273-FBB0D50FE3DA}" srcOrd="3" destOrd="0" presId="urn:microsoft.com/office/officeart/2018/5/layout/IconCircleLabelList"/>
    <dgm:cxn modelId="{1D8C16C5-E73F-43BA-8581-93DF019A4AB4}" type="presParOf" srcId="{B26BC811-7CA6-4190-AE7D-F1DE2646CF1F}" destId="{067A54B0-AA20-4B93-8F07-11C709E7A622}" srcOrd="3" destOrd="0" presId="urn:microsoft.com/office/officeart/2018/5/layout/IconCircleLabelList"/>
    <dgm:cxn modelId="{36623048-C95B-4D7F-BDEE-2764B77C8834}" type="presParOf" srcId="{B26BC811-7CA6-4190-AE7D-F1DE2646CF1F}" destId="{8C2C8AF1-B9D0-4AEF-9D5C-38BE2E380802}" srcOrd="4" destOrd="0" presId="urn:microsoft.com/office/officeart/2018/5/layout/IconCircleLabelList"/>
    <dgm:cxn modelId="{0285E753-2EBD-496C-B2BA-3DD5CAA75761}" type="presParOf" srcId="{8C2C8AF1-B9D0-4AEF-9D5C-38BE2E380802}" destId="{F3D04EF6-1B0F-45C9-8C06-7CB493E8FDFC}" srcOrd="0" destOrd="0" presId="urn:microsoft.com/office/officeart/2018/5/layout/IconCircleLabelList"/>
    <dgm:cxn modelId="{4EC0D83C-1211-4B81-84AC-63E86B8EF839}" type="presParOf" srcId="{8C2C8AF1-B9D0-4AEF-9D5C-38BE2E380802}" destId="{685F8A8E-8953-4734-94B0-347BD27D26BA}" srcOrd="1" destOrd="0" presId="urn:microsoft.com/office/officeart/2018/5/layout/IconCircleLabelList"/>
    <dgm:cxn modelId="{7A943C09-E1F6-4953-8434-367E26EBCE06}" type="presParOf" srcId="{8C2C8AF1-B9D0-4AEF-9D5C-38BE2E380802}" destId="{513E2EF4-0EA5-487E-8D37-AF01AD19A67A}" srcOrd="2" destOrd="0" presId="urn:microsoft.com/office/officeart/2018/5/layout/IconCircleLabelList"/>
    <dgm:cxn modelId="{4AE05F15-3D1B-4EE1-B28F-D785C38194F8}" type="presParOf" srcId="{8C2C8AF1-B9D0-4AEF-9D5C-38BE2E380802}" destId="{4FA86AB9-4591-4DA8-A10C-461176EAB051}" srcOrd="3" destOrd="0" presId="urn:microsoft.com/office/officeart/2018/5/layout/IconCircleLabelList"/>
    <dgm:cxn modelId="{3EA7DECF-8F69-4A08-AE57-136335BD6FB2}" type="presParOf" srcId="{B26BC811-7CA6-4190-AE7D-F1DE2646CF1F}" destId="{CC143ED4-FCF7-48AA-8458-5117EFEB1F9C}" srcOrd="5" destOrd="0" presId="urn:microsoft.com/office/officeart/2018/5/layout/IconCircleLabelList"/>
    <dgm:cxn modelId="{54A2EBF0-DE99-4E05-869A-A5EDCF7F35CC}" type="presParOf" srcId="{B26BC811-7CA6-4190-AE7D-F1DE2646CF1F}" destId="{827EF6C7-1D26-4DDC-87DD-D2D3994D9F29}" srcOrd="6" destOrd="0" presId="urn:microsoft.com/office/officeart/2018/5/layout/IconCircleLabelList"/>
    <dgm:cxn modelId="{30642CD6-A3FF-486D-A2EC-47497E4E8AD7}" type="presParOf" srcId="{827EF6C7-1D26-4DDC-87DD-D2D3994D9F29}" destId="{04E2EF34-12D8-4103-ADFF-D1F21BD3BEBF}" srcOrd="0" destOrd="0" presId="urn:microsoft.com/office/officeart/2018/5/layout/IconCircleLabelList"/>
    <dgm:cxn modelId="{A1ABC7EB-2C1D-4CAC-A853-1EBC5689A358}" type="presParOf" srcId="{827EF6C7-1D26-4DDC-87DD-D2D3994D9F29}" destId="{545452A1-CD5D-4112-9E98-5CE7C70C15E7}" srcOrd="1" destOrd="0" presId="urn:microsoft.com/office/officeart/2018/5/layout/IconCircleLabelList"/>
    <dgm:cxn modelId="{9E951EFE-496C-4072-8B2A-B83897E57F1B}" type="presParOf" srcId="{827EF6C7-1D26-4DDC-87DD-D2D3994D9F29}" destId="{A7B6932C-900D-44A6-A013-62D8D00A55B7}" srcOrd="2" destOrd="0" presId="urn:microsoft.com/office/officeart/2018/5/layout/IconCircleLabelList"/>
    <dgm:cxn modelId="{318E0614-75E5-4AEE-970B-2EC95694DAEB}" type="presParOf" srcId="{827EF6C7-1D26-4DDC-87DD-D2D3994D9F29}" destId="{9D4880BE-8F9E-4427-9223-B9B147CF7890}"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B87ED0-965E-473B-AA56-7ABAFB594E8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924E09B-4B61-4525-8A70-FB2EAF2A274F}">
      <dgm:prSet/>
      <dgm:spPr/>
      <dgm:t>
        <a:bodyPr/>
        <a:lstStyle/>
        <a:p>
          <a:pPr>
            <a:lnSpc>
              <a:spcPct val="100000"/>
            </a:lnSpc>
          </a:pPr>
          <a:r>
            <a:rPr lang="en-GB" dirty="0"/>
            <a:t>Analyse</a:t>
          </a:r>
          <a:endParaRPr lang="en-US" dirty="0"/>
        </a:p>
      </dgm:t>
    </dgm:pt>
    <dgm:pt modelId="{4E271201-778C-4AD2-A68B-EE3AB88396AE}" type="parTrans" cxnId="{7068F94E-A055-4AE5-8BB4-5A4843616997}">
      <dgm:prSet/>
      <dgm:spPr/>
      <dgm:t>
        <a:bodyPr/>
        <a:lstStyle/>
        <a:p>
          <a:endParaRPr lang="en-US"/>
        </a:p>
      </dgm:t>
    </dgm:pt>
    <dgm:pt modelId="{C2CA331F-05E3-421A-B402-6AD75B5BF515}" type="sibTrans" cxnId="{7068F94E-A055-4AE5-8BB4-5A4843616997}">
      <dgm:prSet/>
      <dgm:spPr/>
      <dgm:t>
        <a:bodyPr/>
        <a:lstStyle/>
        <a:p>
          <a:endParaRPr lang="en-US"/>
        </a:p>
      </dgm:t>
    </dgm:pt>
    <dgm:pt modelId="{750F1218-1AB9-4FF3-840E-811EA4E002D3}">
      <dgm:prSet/>
      <dgm:spPr/>
      <dgm:t>
        <a:bodyPr/>
        <a:lstStyle/>
        <a:p>
          <a:pPr>
            <a:lnSpc>
              <a:spcPct val="100000"/>
            </a:lnSpc>
          </a:pPr>
          <a:r>
            <a:rPr lang="en-GB"/>
            <a:t>Plan</a:t>
          </a:r>
          <a:endParaRPr lang="en-US"/>
        </a:p>
      </dgm:t>
    </dgm:pt>
    <dgm:pt modelId="{B8679C71-26EE-4B63-A003-FFCA77D76B2E}" type="parTrans" cxnId="{FFB32F3F-C992-4C40-AA5F-E03CA9DC9227}">
      <dgm:prSet/>
      <dgm:spPr/>
      <dgm:t>
        <a:bodyPr/>
        <a:lstStyle/>
        <a:p>
          <a:endParaRPr lang="en-US"/>
        </a:p>
      </dgm:t>
    </dgm:pt>
    <dgm:pt modelId="{E66C15C7-700A-4B2B-BAD6-8AD0AA608A25}" type="sibTrans" cxnId="{FFB32F3F-C992-4C40-AA5F-E03CA9DC9227}">
      <dgm:prSet/>
      <dgm:spPr/>
      <dgm:t>
        <a:bodyPr/>
        <a:lstStyle/>
        <a:p>
          <a:endParaRPr lang="en-US"/>
        </a:p>
      </dgm:t>
    </dgm:pt>
    <dgm:pt modelId="{C61DB113-4D6C-484C-8CDA-497E2EB1C40D}">
      <dgm:prSet/>
      <dgm:spPr/>
      <dgm:t>
        <a:bodyPr/>
        <a:lstStyle/>
        <a:p>
          <a:pPr>
            <a:lnSpc>
              <a:spcPct val="100000"/>
            </a:lnSpc>
          </a:pPr>
          <a:r>
            <a:rPr lang="en-GB"/>
            <a:t>Do</a:t>
          </a:r>
          <a:endParaRPr lang="en-US"/>
        </a:p>
      </dgm:t>
    </dgm:pt>
    <dgm:pt modelId="{4D793695-5286-4F73-82E8-464F32A99DC8}" type="parTrans" cxnId="{98FE5B24-F172-4209-AC23-7FF76C12234F}">
      <dgm:prSet/>
      <dgm:spPr/>
      <dgm:t>
        <a:bodyPr/>
        <a:lstStyle/>
        <a:p>
          <a:endParaRPr lang="en-US"/>
        </a:p>
      </dgm:t>
    </dgm:pt>
    <dgm:pt modelId="{20BB5E29-4227-4C91-ABA8-7379EBAED949}" type="sibTrans" cxnId="{98FE5B24-F172-4209-AC23-7FF76C12234F}">
      <dgm:prSet/>
      <dgm:spPr/>
      <dgm:t>
        <a:bodyPr/>
        <a:lstStyle/>
        <a:p>
          <a:endParaRPr lang="en-US"/>
        </a:p>
      </dgm:t>
    </dgm:pt>
    <dgm:pt modelId="{B0547CC8-5701-44A1-81B8-E1C218A0A898}">
      <dgm:prSet/>
      <dgm:spPr/>
      <dgm:t>
        <a:bodyPr/>
        <a:lstStyle/>
        <a:p>
          <a:pPr>
            <a:lnSpc>
              <a:spcPct val="100000"/>
            </a:lnSpc>
          </a:pPr>
          <a:r>
            <a:rPr lang="en-GB"/>
            <a:t>Review</a:t>
          </a:r>
          <a:endParaRPr lang="en-US"/>
        </a:p>
      </dgm:t>
    </dgm:pt>
    <dgm:pt modelId="{C0AA2E3E-42A6-41B1-B175-1B148A8D08E8}" type="parTrans" cxnId="{8EB46F2B-48CA-4984-B281-3929C717BC3C}">
      <dgm:prSet/>
      <dgm:spPr/>
      <dgm:t>
        <a:bodyPr/>
        <a:lstStyle/>
        <a:p>
          <a:endParaRPr lang="en-US"/>
        </a:p>
      </dgm:t>
    </dgm:pt>
    <dgm:pt modelId="{8A576B53-94A2-4CF0-BC23-9D19EC4D2686}" type="sibTrans" cxnId="{8EB46F2B-48CA-4984-B281-3929C717BC3C}">
      <dgm:prSet/>
      <dgm:spPr/>
      <dgm:t>
        <a:bodyPr/>
        <a:lstStyle/>
        <a:p>
          <a:endParaRPr lang="en-US"/>
        </a:p>
      </dgm:t>
    </dgm:pt>
    <dgm:pt modelId="{9173CF76-EC3C-4F7A-8F0C-CBA7C2D62D1D}" type="pres">
      <dgm:prSet presAssocID="{D5B87ED0-965E-473B-AA56-7ABAFB594E85}" presName="root" presStyleCnt="0">
        <dgm:presLayoutVars>
          <dgm:dir/>
          <dgm:resizeHandles val="exact"/>
        </dgm:presLayoutVars>
      </dgm:prSet>
      <dgm:spPr/>
    </dgm:pt>
    <dgm:pt modelId="{8CAA09C1-6726-4866-8151-D23FEB4EBF1C}" type="pres">
      <dgm:prSet presAssocID="{D924E09B-4B61-4525-8A70-FB2EAF2A274F}" presName="compNode" presStyleCnt="0"/>
      <dgm:spPr/>
    </dgm:pt>
    <dgm:pt modelId="{B90448EC-1A1D-4290-9B34-442DED1E4105}" type="pres">
      <dgm:prSet presAssocID="{D924E09B-4B61-4525-8A70-FB2EAF2A274F}" presName="bgRect" presStyleLbl="bgShp" presStyleIdx="0" presStyleCnt="4"/>
      <dgm:spPr/>
    </dgm:pt>
    <dgm:pt modelId="{81B34AE5-700B-43DA-93B3-23E8FEC270D4}" type="pres">
      <dgm:prSet presAssocID="{D924E09B-4B61-4525-8A70-FB2EAF2A274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r chart"/>
        </a:ext>
      </dgm:extLst>
    </dgm:pt>
    <dgm:pt modelId="{14CB320A-297A-4C09-8ED7-DFE3F3B16551}" type="pres">
      <dgm:prSet presAssocID="{D924E09B-4B61-4525-8A70-FB2EAF2A274F}" presName="spaceRect" presStyleCnt="0"/>
      <dgm:spPr/>
    </dgm:pt>
    <dgm:pt modelId="{7C46BCDD-2AF8-44C5-8066-38221ED5842E}" type="pres">
      <dgm:prSet presAssocID="{D924E09B-4B61-4525-8A70-FB2EAF2A274F}" presName="parTx" presStyleLbl="revTx" presStyleIdx="0" presStyleCnt="4">
        <dgm:presLayoutVars>
          <dgm:chMax val="0"/>
          <dgm:chPref val="0"/>
        </dgm:presLayoutVars>
      </dgm:prSet>
      <dgm:spPr/>
    </dgm:pt>
    <dgm:pt modelId="{42C4B32B-4F3E-466C-A4F9-2752B7848803}" type="pres">
      <dgm:prSet presAssocID="{C2CA331F-05E3-421A-B402-6AD75B5BF515}" presName="sibTrans" presStyleCnt="0"/>
      <dgm:spPr/>
    </dgm:pt>
    <dgm:pt modelId="{5CA890DE-FF58-4AA9-B67B-A4E7D72F2760}" type="pres">
      <dgm:prSet presAssocID="{750F1218-1AB9-4FF3-840E-811EA4E002D3}" presName="compNode" presStyleCnt="0"/>
      <dgm:spPr/>
    </dgm:pt>
    <dgm:pt modelId="{987C6378-A02C-48DA-9627-442B34FB0A9D}" type="pres">
      <dgm:prSet presAssocID="{750F1218-1AB9-4FF3-840E-811EA4E002D3}" presName="bgRect" presStyleLbl="bgShp" presStyleIdx="1" presStyleCnt="4"/>
      <dgm:spPr/>
    </dgm:pt>
    <dgm:pt modelId="{098416FA-CEC1-4ECC-B8FC-6B85656CB003}" type="pres">
      <dgm:prSet presAssocID="{750F1218-1AB9-4FF3-840E-811EA4E002D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ist"/>
        </a:ext>
      </dgm:extLst>
    </dgm:pt>
    <dgm:pt modelId="{9A7ED8CF-AC61-491F-BDCD-87AAFE283E0C}" type="pres">
      <dgm:prSet presAssocID="{750F1218-1AB9-4FF3-840E-811EA4E002D3}" presName="spaceRect" presStyleCnt="0"/>
      <dgm:spPr/>
    </dgm:pt>
    <dgm:pt modelId="{EDFE99B3-42EB-4177-A00E-5FF5B3175909}" type="pres">
      <dgm:prSet presAssocID="{750F1218-1AB9-4FF3-840E-811EA4E002D3}" presName="parTx" presStyleLbl="revTx" presStyleIdx="1" presStyleCnt="4">
        <dgm:presLayoutVars>
          <dgm:chMax val="0"/>
          <dgm:chPref val="0"/>
        </dgm:presLayoutVars>
      </dgm:prSet>
      <dgm:spPr/>
    </dgm:pt>
    <dgm:pt modelId="{5D802E67-A8FC-4DDC-8764-E4C85F7FE201}" type="pres">
      <dgm:prSet presAssocID="{E66C15C7-700A-4B2B-BAD6-8AD0AA608A25}" presName="sibTrans" presStyleCnt="0"/>
      <dgm:spPr/>
    </dgm:pt>
    <dgm:pt modelId="{710DA747-B20E-4EEC-A2FD-2C87BFB606B6}" type="pres">
      <dgm:prSet presAssocID="{C61DB113-4D6C-484C-8CDA-497E2EB1C40D}" presName="compNode" presStyleCnt="0"/>
      <dgm:spPr/>
    </dgm:pt>
    <dgm:pt modelId="{08577245-AC02-44A4-B080-879741A7382E}" type="pres">
      <dgm:prSet presAssocID="{C61DB113-4D6C-484C-8CDA-497E2EB1C40D}" presName="bgRect" presStyleLbl="bgShp" presStyleIdx="2" presStyleCnt="4"/>
      <dgm:spPr/>
    </dgm:pt>
    <dgm:pt modelId="{42758B42-142B-4425-A553-17C6A3DF4528}" type="pres">
      <dgm:prSet presAssocID="{C61DB113-4D6C-484C-8CDA-497E2EB1C40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List"/>
        </a:ext>
      </dgm:extLst>
    </dgm:pt>
    <dgm:pt modelId="{EAA5BCDC-832C-4F70-B2E2-71F30624AE5E}" type="pres">
      <dgm:prSet presAssocID="{C61DB113-4D6C-484C-8CDA-497E2EB1C40D}" presName="spaceRect" presStyleCnt="0"/>
      <dgm:spPr/>
    </dgm:pt>
    <dgm:pt modelId="{29F52891-FC62-4899-9161-70DA38B40D5B}" type="pres">
      <dgm:prSet presAssocID="{C61DB113-4D6C-484C-8CDA-497E2EB1C40D}" presName="parTx" presStyleLbl="revTx" presStyleIdx="2" presStyleCnt="4">
        <dgm:presLayoutVars>
          <dgm:chMax val="0"/>
          <dgm:chPref val="0"/>
        </dgm:presLayoutVars>
      </dgm:prSet>
      <dgm:spPr/>
    </dgm:pt>
    <dgm:pt modelId="{4C313B0D-1DAA-4CC5-A324-BFAAD26BBA2E}" type="pres">
      <dgm:prSet presAssocID="{20BB5E29-4227-4C91-ABA8-7379EBAED949}" presName="sibTrans" presStyleCnt="0"/>
      <dgm:spPr/>
    </dgm:pt>
    <dgm:pt modelId="{481D1483-E2AA-4562-AB65-858888351152}" type="pres">
      <dgm:prSet presAssocID="{B0547CC8-5701-44A1-81B8-E1C218A0A898}" presName="compNode" presStyleCnt="0"/>
      <dgm:spPr/>
    </dgm:pt>
    <dgm:pt modelId="{0374E5BD-8993-4459-B97B-FC0794B317DA}" type="pres">
      <dgm:prSet presAssocID="{B0547CC8-5701-44A1-81B8-E1C218A0A898}" presName="bgRect" presStyleLbl="bgShp" presStyleIdx="3" presStyleCnt="4"/>
      <dgm:spPr/>
    </dgm:pt>
    <dgm:pt modelId="{15E2BA61-E20A-45E3-B0DD-3D8CD56527DD}" type="pres">
      <dgm:prSet presAssocID="{B0547CC8-5701-44A1-81B8-E1C218A0A89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ustomer Review"/>
        </a:ext>
      </dgm:extLst>
    </dgm:pt>
    <dgm:pt modelId="{F0B54937-0108-433B-AF79-2F6816912191}" type="pres">
      <dgm:prSet presAssocID="{B0547CC8-5701-44A1-81B8-E1C218A0A898}" presName="spaceRect" presStyleCnt="0"/>
      <dgm:spPr/>
    </dgm:pt>
    <dgm:pt modelId="{D01B1B60-BB0A-4736-8435-7447E506A669}" type="pres">
      <dgm:prSet presAssocID="{B0547CC8-5701-44A1-81B8-E1C218A0A898}" presName="parTx" presStyleLbl="revTx" presStyleIdx="3" presStyleCnt="4">
        <dgm:presLayoutVars>
          <dgm:chMax val="0"/>
          <dgm:chPref val="0"/>
        </dgm:presLayoutVars>
      </dgm:prSet>
      <dgm:spPr/>
    </dgm:pt>
  </dgm:ptLst>
  <dgm:cxnLst>
    <dgm:cxn modelId="{B3F79F0F-8A42-459C-A80C-B369398A5E5F}" type="presOf" srcId="{750F1218-1AB9-4FF3-840E-811EA4E002D3}" destId="{EDFE99B3-42EB-4177-A00E-5FF5B3175909}" srcOrd="0" destOrd="0" presId="urn:microsoft.com/office/officeart/2018/2/layout/IconVerticalSolidList"/>
    <dgm:cxn modelId="{29C72A15-4D21-417C-BD50-9F980F448B33}" type="presOf" srcId="{B0547CC8-5701-44A1-81B8-E1C218A0A898}" destId="{D01B1B60-BB0A-4736-8435-7447E506A669}" srcOrd="0" destOrd="0" presId="urn:microsoft.com/office/officeart/2018/2/layout/IconVerticalSolidList"/>
    <dgm:cxn modelId="{98FE5B24-F172-4209-AC23-7FF76C12234F}" srcId="{D5B87ED0-965E-473B-AA56-7ABAFB594E85}" destId="{C61DB113-4D6C-484C-8CDA-497E2EB1C40D}" srcOrd="2" destOrd="0" parTransId="{4D793695-5286-4F73-82E8-464F32A99DC8}" sibTransId="{20BB5E29-4227-4C91-ABA8-7379EBAED949}"/>
    <dgm:cxn modelId="{96B0662A-BF6D-417B-A8F3-035C748B3181}" type="presOf" srcId="{D5B87ED0-965E-473B-AA56-7ABAFB594E85}" destId="{9173CF76-EC3C-4F7A-8F0C-CBA7C2D62D1D}" srcOrd="0" destOrd="0" presId="urn:microsoft.com/office/officeart/2018/2/layout/IconVerticalSolidList"/>
    <dgm:cxn modelId="{8EB46F2B-48CA-4984-B281-3929C717BC3C}" srcId="{D5B87ED0-965E-473B-AA56-7ABAFB594E85}" destId="{B0547CC8-5701-44A1-81B8-E1C218A0A898}" srcOrd="3" destOrd="0" parTransId="{C0AA2E3E-42A6-41B1-B175-1B148A8D08E8}" sibTransId="{8A576B53-94A2-4CF0-BC23-9D19EC4D2686}"/>
    <dgm:cxn modelId="{FFB32F3F-C992-4C40-AA5F-E03CA9DC9227}" srcId="{D5B87ED0-965E-473B-AA56-7ABAFB594E85}" destId="{750F1218-1AB9-4FF3-840E-811EA4E002D3}" srcOrd="1" destOrd="0" parTransId="{B8679C71-26EE-4B63-A003-FFCA77D76B2E}" sibTransId="{E66C15C7-700A-4B2B-BAD6-8AD0AA608A25}"/>
    <dgm:cxn modelId="{7068F94E-A055-4AE5-8BB4-5A4843616997}" srcId="{D5B87ED0-965E-473B-AA56-7ABAFB594E85}" destId="{D924E09B-4B61-4525-8A70-FB2EAF2A274F}" srcOrd="0" destOrd="0" parTransId="{4E271201-778C-4AD2-A68B-EE3AB88396AE}" sibTransId="{C2CA331F-05E3-421A-B402-6AD75B5BF515}"/>
    <dgm:cxn modelId="{02397699-2308-4513-8DDD-5A778ECD82F2}" type="presOf" srcId="{D924E09B-4B61-4525-8A70-FB2EAF2A274F}" destId="{7C46BCDD-2AF8-44C5-8066-38221ED5842E}" srcOrd="0" destOrd="0" presId="urn:microsoft.com/office/officeart/2018/2/layout/IconVerticalSolidList"/>
    <dgm:cxn modelId="{2D9A08E8-3419-433F-8DE1-E9540CD2FF69}" type="presOf" srcId="{C61DB113-4D6C-484C-8CDA-497E2EB1C40D}" destId="{29F52891-FC62-4899-9161-70DA38B40D5B}" srcOrd="0" destOrd="0" presId="urn:microsoft.com/office/officeart/2018/2/layout/IconVerticalSolidList"/>
    <dgm:cxn modelId="{6B303D7C-5425-49E7-ABB2-D8895DF8E34C}" type="presParOf" srcId="{9173CF76-EC3C-4F7A-8F0C-CBA7C2D62D1D}" destId="{8CAA09C1-6726-4866-8151-D23FEB4EBF1C}" srcOrd="0" destOrd="0" presId="urn:microsoft.com/office/officeart/2018/2/layout/IconVerticalSolidList"/>
    <dgm:cxn modelId="{CEF1447D-1141-4AB7-B48B-F29FA46BDA9A}" type="presParOf" srcId="{8CAA09C1-6726-4866-8151-D23FEB4EBF1C}" destId="{B90448EC-1A1D-4290-9B34-442DED1E4105}" srcOrd="0" destOrd="0" presId="urn:microsoft.com/office/officeart/2018/2/layout/IconVerticalSolidList"/>
    <dgm:cxn modelId="{B2378BA9-5515-46BD-ADEC-B6D97CA6E9E4}" type="presParOf" srcId="{8CAA09C1-6726-4866-8151-D23FEB4EBF1C}" destId="{81B34AE5-700B-43DA-93B3-23E8FEC270D4}" srcOrd="1" destOrd="0" presId="urn:microsoft.com/office/officeart/2018/2/layout/IconVerticalSolidList"/>
    <dgm:cxn modelId="{5B5D4A5F-DE55-4EC3-AE98-D59F846C7C63}" type="presParOf" srcId="{8CAA09C1-6726-4866-8151-D23FEB4EBF1C}" destId="{14CB320A-297A-4C09-8ED7-DFE3F3B16551}" srcOrd="2" destOrd="0" presId="urn:microsoft.com/office/officeart/2018/2/layout/IconVerticalSolidList"/>
    <dgm:cxn modelId="{E45C1981-0040-4D5C-9074-F4F12A798FB9}" type="presParOf" srcId="{8CAA09C1-6726-4866-8151-D23FEB4EBF1C}" destId="{7C46BCDD-2AF8-44C5-8066-38221ED5842E}" srcOrd="3" destOrd="0" presId="urn:microsoft.com/office/officeart/2018/2/layout/IconVerticalSolidList"/>
    <dgm:cxn modelId="{36BCDD41-9C1F-4C11-8318-C57B6328AE3D}" type="presParOf" srcId="{9173CF76-EC3C-4F7A-8F0C-CBA7C2D62D1D}" destId="{42C4B32B-4F3E-466C-A4F9-2752B7848803}" srcOrd="1" destOrd="0" presId="urn:microsoft.com/office/officeart/2018/2/layout/IconVerticalSolidList"/>
    <dgm:cxn modelId="{667BE4C9-05D9-4AC3-A82B-7C3F7E5A9781}" type="presParOf" srcId="{9173CF76-EC3C-4F7A-8F0C-CBA7C2D62D1D}" destId="{5CA890DE-FF58-4AA9-B67B-A4E7D72F2760}" srcOrd="2" destOrd="0" presId="urn:microsoft.com/office/officeart/2018/2/layout/IconVerticalSolidList"/>
    <dgm:cxn modelId="{BF5DE87C-C354-43A7-B25B-D1F9150F026D}" type="presParOf" srcId="{5CA890DE-FF58-4AA9-B67B-A4E7D72F2760}" destId="{987C6378-A02C-48DA-9627-442B34FB0A9D}" srcOrd="0" destOrd="0" presId="urn:microsoft.com/office/officeart/2018/2/layout/IconVerticalSolidList"/>
    <dgm:cxn modelId="{722F3463-1386-4875-A2F8-558DA446DB6F}" type="presParOf" srcId="{5CA890DE-FF58-4AA9-B67B-A4E7D72F2760}" destId="{098416FA-CEC1-4ECC-B8FC-6B85656CB003}" srcOrd="1" destOrd="0" presId="urn:microsoft.com/office/officeart/2018/2/layout/IconVerticalSolidList"/>
    <dgm:cxn modelId="{09BAEC49-4223-462C-A784-70AF5B46DC2E}" type="presParOf" srcId="{5CA890DE-FF58-4AA9-B67B-A4E7D72F2760}" destId="{9A7ED8CF-AC61-491F-BDCD-87AAFE283E0C}" srcOrd="2" destOrd="0" presId="urn:microsoft.com/office/officeart/2018/2/layout/IconVerticalSolidList"/>
    <dgm:cxn modelId="{BB69D0EF-303C-48DC-BA99-491A8ACA5BC7}" type="presParOf" srcId="{5CA890DE-FF58-4AA9-B67B-A4E7D72F2760}" destId="{EDFE99B3-42EB-4177-A00E-5FF5B3175909}" srcOrd="3" destOrd="0" presId="urn:microsoft.com/office/officeart/2018/2/layout/IconVerticalSolidList"/>
    <dgm:cxn modelId="{80A455C1-A708-40A4-9EE7-B287EB51064C}" type="presParOf" srcId="{9173CF76-EC3C-4F7A-8F0C-CBA7C2D62D1D}" destId="{5D802E67-A8FC-4DDC-8764-E4C85F7FE201}" srcOrd="3" destOrd="0" presId="urn:microsoft.com/office/officeart/2018/2/layout/IconVerticalSolidList"/>
    <dgm:cxn modelId="{473669CC-DF74-40A4-9897-59A693D53B7B}" type="presParOf" srcId="{9173CF76-EC3C-4F7A-8F0C-CBA7C2D62D1D}" destId="{710DA747-B20E-4EEC-A2FD-2C87BFB606B6}" srcOrd="4" destOrd="0" presId="urn:microsoft.com/office/officeart/2018/2/layout/IconVerticalSolidList"/>
    <dgm:cxn modelId="{AC0D324C-36D4-4D5B-9CA2-874BEA49920D}" type="presParOf" srcId="{710DA747-B20E-4EEC-A2FD-2C87BFB606B6}" destId="{08577245-AC02-44A4-B080-879741A7382E}" srcOrd="0" destOrd="0" presId="urn:microsoft.com/office/officeart/2018/2/layout/IconVerticalSolidList"/>
    <dgm:cxn modelId="{B2DC1B1C-2E15-487A-9500-74A4304855F8}" type="presParOf" srcId="{710DA747-B20E-4EEC-A2FD-2C87BFB606B6}" destId="{42758B42-142B-4425-A553-17C6A3DF4528}" srcOrd="1" destOrd="0" presId="urn:microsoft.com/office/officeart/2018/2/layout/IconVerticalSolidList"/>
    <dgm:cxn modelId="{4F5452DA-DDCA-475D-9392-944BB1EF8B78}" type="presParOf" srcId="{710DA747-B20E-4EEC-A2FD-2C87BFB606B6}" destId="{EAA5BCDC-832C-4F70-B2E2-71F30624AE5E}" srcOrd="2" destOrd="0" presId="urn:microsoft.com/office/officeart/2018/2/layout/IconVerticalSolidList"/>
    <dgm:cxn modelId="{455D2212-24CF-4B26-8080-48FA0F84D239}" type="presParOf" srcId="{710DA747-B20E-4EEC-A2FD-2C87BFB606B6}" destId="{29F52891-FC62-4899-9161-70DA38B40D5B}" srcOrd="3" destOrd="0" presId="urn:microsoft.com/office/officeart/2018/2/layout/IconVerticalSolidList"/>
    <dgm:cxn modelId="{56DCC038-D6F2-474E-BD59-69D22F5A0EDA}" type="presParOf" srcId="{9173CF76-EC3C-4F7A-8F0C-CBA7C2D62D1D}" destId="{4C313B0D-1DAA-4CC5-A324-BFAAD26BBA2E}" srcOrd="5" destOrd="0" presId="urn:microsoft.com/office/officeart/2018/2/layout/IconVerticalSolidList"/>
    <dgm:cxn modelId="{34FB910B-0836-461A-A3CA-D127E2DA1BA7}" type="presParOf" srcId="{9173CF76-EC3C-4F7A-8F0C-CBA7C2D62D1D}" destId="{481D1483-E2AA-4562-AB65-858888351152}" srcOrd="6" destOrd="0" presId="urn:microsoft.com/office/officeart/2018/2/layout/IconVerticalSolidList"/>
    <dgm:cxn modelId="{3A769B56-53FA-49B4-A632-885F0939E1EB}" type="presParOf" srcId="{481D1483-E2AA-4562-AB65-858888351152}" destId="{0374E5BD-8993-4459-B97B-FC0794B317DA}" srcOrd="0" destOrd="0" presId="urn:microsoft.com/office/officeart/2018/2/layout/IconVerticalSolidList"/>
    <dgm:cxn modelId="{DA1AB23C-7E7B-4F9F-9447-B119360C7DAE}" type="presParOf" srcId="{481D1483-E2AA-4562-AB65-858888351152}" destId="{15E2BA61-E20A-45E3-B0DD-3D8CD56527DD}" srcOrd="1" destOrd="0" presId="urn:microsoft.com/office/officeart/2018/2/layout/IconVerticalSolidList"/>
    <dgm:cxn modelId="{9FA78EB6-4287-4062-9FF0-DD6F99F0F856}" type="presParOf" srcId="{481D1483-E2AA-4562-AB65-858888351152}" destId="{F0B54937-0108-433B-AF79-2F6816912191}" srcOrd="2" destOrd="0" presId="urn:microsoft.com/office/officeart/2018/2/layout/IconVerticalSolidList"/>
    <dgm:cxn modelId="{55BE7035-2990-4DC8-8DC2-B54E9C68D774}" type="presParOf" srcId="{481D1483-E2AA-4562-AB65-858888351152}" destId="{D01B1B60-BB0A-4736-8435-7447E506A66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BEE3B3-55B4-483D-AC3E-7912A3389147}">
      <dsp:nvSpPr>
        <dsp:cNvPr id="0" name=""/>
        <dsp:cNvSpPr/>
      </dsp:nvSpPr>
      <dsp:spPr>
        <a:xfrm>
          <a:off x="1189868" y="602055"/>
          <a:ext cx="1296323" cy="12963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311794-7329-46F7-8BE0-571641959F11}">
      <dsp:nvSpPr>
        <dsp:cNvPr id="0" name=""/>
        <dsp:cNvSpPr/>
      </dsp:nvSpPr>
      <dsp:spPr>
        <a:xfrm>
          <a:off x="397671" y="2325832"/>
          <a:ext cx="2880718" cy="11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dirty="0"/>
            <a:t>Markets are the best way we have found to facilitate choice and control, but they need guardrails and rules.</a:t>
          </a:r>
          <a:endParaRPr lang="en-US" sz="1800" kern="1200" dirty="0"/>
        </a:p>
      </dsp:txBody>
      <dsp:txXfrm>
        <a:off x="397671" y="2325832"/>
        <a:ext cx="2880718" cy="1125000"/>
      </dsp:txXfrm>
    </dsp:sp>
    <dsp:sp modelId="{4E3516AE-122A-4C3E-B38F-1E65CA989841}">
      <dsp:nvSpPr>
        <dsp:cNvPr id="0" name=""/>
        <dsp:cNvSpPr/>
      </dsp:nvSpPr>
      <dsp:spPr>
        <a:xfrm>
          <a:off x="4574713" y="602055"/>
          <a:ext cx="1296323" cy="12963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A18A29-0145-4494-AFA7-5B4A3C7622D7}">
      <dsp:nvSpPr>
        <dsp:cNvPr id="0" name=""/>
        <dsp:cNvSpPr/>
      </dsp:nvSpPr>
      <dsp:spPr>
        <a:xfrm>
          <a:off x="3782515" y="2325832"/>
          <a:ext cx="2880718" cy="11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dirty="0"/>
            <a:t>Our lack of willingness to reform (especially adult social care) is an issue of social justice.</a:t>
          </a:r>
          <a:endParaRPr lang="en-US" sz="1800" kern="1200" dirty="0"/>
        </a:p>
      </dsp:txBody>
      <dsp:txXfrm>
        <a:off x="3782515" y="2325832"/>
        <a:ext cx="2880718" cy="1125000"/>
      </dsp:txXfrm>
    </dsp:sp>
    <dsp:sp modelId="{B30456B2-8B2E-406F-8629-C0666557141C}">
      <dsp:nvSpPr>
        <dsp:cNvPr id="0" name=""/>
        <dsp:cNvSpPr/>
      </dsp:nvSpPr>
      <dsp:spPr>
        <a:xfrm>
          <a:off x="7959557" y="602055"/>
          <a:ext cx="1296323" cy="129632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1D5FE58-DCAE-47A6-BD2B-517F692556AB}">
      <dsp:nvSpPr>
        <dsp:cNvPr id="0" name=""/>
        <dsp:cNvSpPr/>
      </dsp:nvSpPr>
      <dsp:spPr>
        <a:xfrm>
          <a:off x="7167360" y="2325832"/>
          <a:ext cx="2880718" cy="11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dirty="0"/>
            <a:t>Building conversations about how we meet challenges, using evidence and willing to tackle “inconvenient truths.” </a:t>
          </a:r>
          <a:endParaRPr lang="en-US" sz="1800" kern="1200" dirty="0"/>
        </a:p>
      </dsp:txBody>
      <dsp:txXfrm>
        <a:off x="7167360" y="2325832"/>
        <a:ext cx="2880718" cy="1125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3AD186-777C-4191-893E-275807E59256}">
      <dsp:nvSpPr>
        <dsp:cNvPr id="0" name=""/>
        <dsp:cNvSpPr/>
      </dsp:nvSpPr>
      <dsp:spPr>
        <a:xfrm>
          <a:off x="942778" y="838372"/>
          <a:ext cx="1262809" cy="1262809"/>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E8ECD5-1BA7-4325-9750-E8CF3B9F05F4}">
      <dsp:nvSpPr>
        <dsp:cNvPr id="0" name=""/>
        <dsp:cNvSpPr/>
      </dsp:nvSpPr>
      <dsp:spPr>
        <a:xfrm>
          <a:off x="1211901" y="1107495"/>
          <a:ext cx="724562" cy="724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14231A7-7B1F-42D9-B3F7-3C066229B142}">
      <dsp:nvSpPr>
        <dsp:cNvPr id="0" name=""/>
        <dsp:cNvSpPr/>
      </dsp:nvSpPr>
      <dsp:spPr>
        <a:xfrm>
          <a:off x="539093" y="2494515"/>
          <a:ext cx="207017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GB" sz="1700" kern="1200" dirty="0"/>
            <a:t>Respect for the value and rights of each person</a:t>
          </a:r>
          <a:endParaRPr lang="en-US" sz="1700" kern="1200" dirty="0"/>
        </a:p>
      </dsp:txBody>
      <dsp:txXfrm>
        <a:off x="539093" y="2494515"/>
        <a:ext cx="2070179" cy="720000"/>
      </dsp:txXfrm>
    </dsp:sp>
    <dsp:sp modelId="{D03C9B79-4894-424E-8DAC-2EF5146F1E07}">
      <dsp:nvSpPr>
        <dsp:cNvPr id="0" name=""/>
        <dsp:cNvSpPr/>
      </dsp:nvSpPr>
      <dsp:spPr>
        <a:xfrm>
          <a:off x="3375239" y="838372"/>
          <a:ext cx="1262809" cy="1262809"/>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606369-EC6F-401D-90D1-D3A6783D50D0}">
      <dsp:nvSpPr>
        <dsp:cNvPr id="0" name=""/>
        <dsp:cNvSpPr/>
      </dsp:nvSpPr>
      <dsp:spPr>
        <a:xfrm>
          <a:off x="3644362" y="1107495"/>
          <a:ext cx="724562" cy="724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89C16E-EB78-4306-9273-FBB0D50FE3DA}">
      <dsp:nvSpPr>
        <dsp:cNvPr id="0" name=""/>
        <dsp:cNvSpPr/>
      </dsp:nvSpPr>
      <dsp:spPr>
        <a:xfrm>
          <a:off x="2971554" y="2494515"/>
          <a:ext cx="207017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GB" sz="1700" kern="1200"/>
            <a:t>A belief in creating solutions together </a:t>
          </a:r>
          <a:endParaRPr lang="en-US" sz="1700" kern="1200"/>
        </a:p>
      </dsp:txBody>
      <dsp:txXfrm>
        <a:off x="2971554" y="2494515"/>
        <a:ext cx="2070179" cy="720000"/>
      </dsp:txXfrm>
    </dsp:sp>
    <dsp:sp modelId="{F3D04EF6-1B0F-45C9-8C06-7CB493E8FDFC}">
      <dsp:nvSpPr>
        <dsp:cNvPr id="0" name=""/>
        <dsp:cNvSpPr/>
      </dsp:nvSpPr>
      <dsp:spPr>
        <a:xfrm>
          <a:off x="5807700" y="838372"/>
          <a:ext cx="1262809" cy="1262809"/>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5F8A8E-8953-4734-94B0-347BD27D26BA}">
      <dsp:nvSpPr>
        <dsp:cNvPr id="0" name=""/>
        <dsp:cNvSpPr/>
      </dsp:nvSpPr>
      <dsp:spPr>
        <a:xfrm>
          <a:off x="6076824" y="1107495"/>
          <a:ext cx="724562" cy="7245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FA86AB9-4591-4DA8-A10C-461176EAB051}">
      <dsp:nvSpPr>
        <dsp:cNvPr id="0" name=""/>
        <dsp:cNvSpPr/>
      </dsp:nvSpPr>
      <dsp:spPr>
        <a:xfrm>
          <a:off x="5404015" y="2494515"/>
          <a:ext cx="207017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GB" sz="1700" kern="1200"/>
            <a:t>Trust and confidence in the ability of others</a:t>
          </a:r>
          <a:endParaRPr lang="en-US" sz="1700" kern="1200"/>
        </a:p>
      </dsp:txBody>
      <dsp:txXfrm>
        <a:off x="5404015" y="2494515"/>
        <a:ext cx="2070179" cy="720000"/>
      </dsp:txXfrm>
    </dsp:sp>
    <dsp:sp modelId="{04E2EF34-12D8-4103-ADFF-D1F21BD3BEBF}">
      <dsp:nvSpPr>
        <dsp:cNvPr id="0" name=""/>
        <dsp:cNvSpPr/>
      </dsp:nvSpPr>
      <dsp:spPr>
        <a:xfrm>
          <a:off x="8240161" y="838372"/>
          <a:ext cx="1262809" cy="1262809"/>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5452A1-CD5D-4112-9E98-5CE7C70C15E7}">
      <dsp:nvSpPr>
        <dsp:cNvPr id="0" name=""/>
        <dsp:cNvSpPr/>
      </dsp:nvSpPr>
      <dsp:spPr>
        <a:xfrm>
          <a:off x="8509285" y="1107495"/>
          <a:ext cx="724562" cy="72456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4880BE-8F9E-4427-9223-B9B147CF7890}">
      <dsp:nvSpPr>
        <dsp:cNvPr id="0" name=""/>
        <dsp:cNvSpPr/>
      </dsp:nvSpPr>
      <dsp:spPr>
        <a:xfrm>
          <a:off x="7836476" y="2494515"/>
          <a:ext cx="207017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GB" sz="1700" kern="1200"/>
            <a:t>Professionalism </a:t>
          </a:r>
          <a:endParaRPr lang="en-US" sz="1700" kern="1200"/>
        </a:p>
      </dsp:txBody>
      <dsp:txXfrm>
        <a:off x="7836476" y="2494515"/>
        <a:ext cx="2070179"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0448EC-1A1D-4290-9B34-442DED1E4105}">
      <dsp:nvSpPr>
        <dsp:cNvPr id="0" name=""/>
        <dsp:cNvSpPr/>
      </dsp:nvSpPr>
      <dsp:spPr>
        <a:xfrm>
          <a:off x="0" y="1529"/>
          <a:ext cx="4990561" cy="77505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B34AE5-700B-43DA-93B3-23E8FEC270D4}">
      <dsp:nvSpPr>
        <dsp:cNvPr id="0" name=""/>
        <dsp:cNvSpPr/>
      </dsp:nvSpPr>
      <dsp:spPr>
        <a:xfrm>
          <a:off x="234455" y="175917"/>
          <a:ext cx="426282" cy="4262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46BCDD-2AF8-44C5-8066-38221ED5842E}">
      <dsp:nvSpPr>
        <dsp:cNvPr id="0" name=""/>
        <dsp:cNvSpPr/>
      </dsp:nvSpPr>
      <dsp:spPr>
        <a:xfrm>
          <a:off x="895192" y="1529"/>
          <a:ext cx="4095368" cy="775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027" tIns="82027" rIns="82027" bIns="82027" numCol="1" spcCol="1270" anchor="ctr" anchorCtr="0">
          <a:noAutofit/>
        </a:bodyPr>
        <a:lstStyle/>
        <a:p>
          <a:pPr marL="0" lvl="0" indent="0" algn="l" defTabSz="977900">
            <a:lnSpc>
              <a:spcPct val="100000"/>
            </a:lnSpc>
            <a:spcBef>
              <a:spcPct val="0"/>
            </a:spcBef>
            <a:spcAft>
              <a:spcPct val="35000"/>
            </a:spcAft>
            <a:buNone/>
          </a:pPr>
          <a:r>
            <a:rPr lang="en-GB" sz="2200" kern="1200" dirty="0"/>
            <a:t>Analyse</a:t>
          </a:r>
          <a:endParaRPr lang="en-US" sz="2200" kern="1200" dirty="0"/>
        </a:p>
      </dsp:txBody>
      <dsp:txXfrm>
        <a:off x="895192" y="1529"/>
        <a:ext cx="4095368" cy="775058"/>
      </dsp:txXfrm>
    </dsp:sp>
    <dsp:sp modelId="{987C6378-A02C-48DA-9627-442B34FB0A9D}">
      <dsp:nvSpPr>
        <dsp:cNvPr id="0" name=""/>
        <dsp:cNvSpPr/>
      </dsp:nvSpPr>
      <dsp:spPr>
        <a:xfrm>
          <a:off x="0" y="970352"/>
          <a:ext cx="4990561" cy="77505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8416FA-CEC1-4ECC-B8FC-6B85656CB003}">
      <dsp:nvSpPr>
        <dsp:cNvPr id="0" name=""/>
        <dsp:cNvSpPr/>
      </dsp:nvSpPr>
      <dsp:spPr>
        <a:xfrm>
          <a:off x="234455" y="1144741"/>
          <a:ext cx="426282" cy="42628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FE99B3-42EB-4177-A00E-5FF5B3175909}">
      <dsp:nvSpPr>
        <dsp:cNvPr id="0" name=""/>
        <dsp:cNvSpPr/>
      </dsp:nvSpPr>
      <dsp:spPr>
        <a:xfrm>
          <a:off x="895192" y="970352"/>
          <a:ext cx="4095368" cy="775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027" tIns="82027" rIns="82027" bIns="82027" numCol="1" spcCol="1270" anchor="ctr" anchorCtr="0">
          <a:noAutofit/>
        </a:bodyPr>
        <a:lstStyle/>
        <a:p>
          <a:pPr marL="0" lvl="0" indent="0" algn="l" defTabSz="977900">
            <a:lnSpc>
              <a:spcPct val="100000"/>
            </a:lnSpc>
            <a:spcBef>
              <a:spcPct val="0"/>
            </a:spcBef>
            <a:spcAft>
              <a:spcPct val="35000"/>
            </a:spcAft>
            <a:buNone/>
          </a:pPr>
          <a:r>
            <a:rPr lang="en-GB" sz="2200" kern="1200"/>
            <a:t>Plan</a:t>
          </a:r>
          <a:endParaRPr lang="en-US" sz="2200" kern="1200"/>
        </a:p>
      </dsp:txBody>
      <dsp:txXfrm>
        <a:off x="895192" y="970352"/>
        <a:ext cx="4095368" cy="775058"/>
      </dsp:txXfrm>
    </dsp:sp>
    <dsp:sp modelId="{08577245-AC02-44A4-B080-879741A7382E}">
      <dsp:nvSpPr>
        <dsp:cNvPr id="0" name=""/>
        <dsp:cNvSpPr/>
      </dsp:nvSpPr>
      <dsp:spPr>
        <a:xfrm>
          <a:off x="0" y="1939176"/>
          <a:ext cx="4990561" cy="77505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758B42-142B-4425-A553-17C6A3DF4528}">
      <dsp:nvSpPr>
        <dsp:cNvPr id="0" name=""/>
        <dsp:cNvSpPr/>
      </dsp:nvSpPr>
      <dsp:spPr>
        <a:xfrm>
          <a:off x="234455" y="2113564"/>
          <a:ext cx="426282" cy="42628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F52891-FC62-4899-9161-70DA38B40D5B}">
      <dsp:nvSpPr>
        <dsp:cNvPr id="0" name=""/>
        <dsp:cNvSpPr/>
      </dsp:nvSpPr>
      <dsp:spPr>
        <a:xfrm>
          <a:off x="895192" y="1939176"/>
          <a:ext cx="4095368" cy="775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027" tIns="82027" rIns="82027" bIns="82027" numCol="1" spcCol="1270" anchor="ctr" anchorCtr="0">
          <a:noAutofit/>
        </a:bodyPr>
        <a:lstStyle/>
        <a:p>
          <a:pPr marL="0" lvl="0" indent="0" algn="l" defTabSz="977900">
            <a:lnSpc>
              <a:spcPct val="100000"/>
            </a:lnSpc>
            <a:spcBef>
              <a:spcPct val="0"/>
            </a:spcBef>
            <a:spcAft>
              <a:spcPct val="35000"/>
            </a:spcAft>
            <a:buNone/>
          </a:pPr>
          <a:r>
            <a:rPr lang="en-GB" sz="2200" kern="1200"/>
            <a:t>Do</a:t>
          </a:r>
          <a:endParaRPr lang="en-US" sz="2200" kern="1200"/>
        </a:p>
      </dsp:txBody>
      <dsp:txXfrm>
        <a:off x="895192" y="1939176"/>
        <a:ext cx="4095368" cy="775058"/>
      </dsp:txXfrm>
    </dsp:sp>
    <dsp:sp modelId="{0374E5BD-8993-4459-B97B-FC0794B317DA}">
      <dsp:nvSpPr>
        <dsp:cNvPr id="0" name=""/>
        <dsp:cNvSpPr/>
      </dsp:nvSpPr>
      <dsp:spPr>
        <a:xfrm>
          <a:off x="0" y="2907999"/>
          <a:ext cx="4990561" cy="77505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E2BA61-E20A-45E3-B0DD-3D8CD56527DD}">
      <dsp:nvSpPr>
        <dsp:cNvPr id="0" name=""/>
        <dsp:cNvSpPr/>
      </dsp:nvSpPr>
      <dsp:spPr>
        <a:xfrm>
          <a:off x="234455" y="3082388"/>
          <a:ext cx="426282" cy="42628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1B1B60-BB0A-4736-8435-7447E506A669}">
      <dsp:nvSpPr>
        <dsp:cNvPr id="0" name=""/>
        <dsp:cNvSpPr/>
      </dsp:nvSpPr>
      <dsp:spPr>
        <a:xfrm>
          <a:off x="895192" y="2907999"/>
          <a:ext cx="4095368" cy="775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027" tIns="82027" rIns="82027" bIns="82027" numCol="1" spcCol="1270" anchor="ctr" anchorCtr="0">
          <a:noAutofit/>
        </a:bodyPr>
        <a:lstStyle/>
        <a:p>
          <a:pPr marL="0" lvl="0" indent="0" algn="l" defTabSz="977900">
            <a:lnSpc>
              <a:spcPct val="100000"/>
            </a:lnSpc>
            <a:spcBef>
              <a:spcPct val="0"/>
            </a:spcBef>
            <a:spcAft>
              <a:spcPct val="35000"/>
            </a:spcAft>
            <a:buNone/>
          </a:pPr>
          <a:r>
            <a:rPr lang="en-GB" sz="2200" kern="1200"/>
            <a:t>Review</a:t>
          </a:r>
          <a:endParaRPr lang="en-US" sz="2200" kern="1200"/>
        </a:p>
      </dsp:txBody>
      <dsp:txXfrm>
        <a:off x="895192" y="2907999"/>
        <a:ext cx="4095368" cy="775058"/>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FFF826E-7F3E-6533-3EB1-A98C4615A0A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6E50385-30B6-8216-F407-0A4C16F21C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E64BE68-4C28-D844-AA31-E821C1C1458D}" type="datetimeFigureOut">
              <a:rPr lang="en-GB" smtClean="0"/>
              <a:t>07/10/2025</a:t>
            </a:fld>
            <a:endParaRPr lang="en-GB"/>
          </a:p>
        </p:txBody>
      </p:sp>
      <p:sp>
        <p:nvSpPr>
          <p:cNvPr id="4" name="Footer Placeholder 3">
            <a:extLst>
              <a:ext uri="{FF2B5EF4-FFF2-40B4-BE49-F238E27FC236}">
                <a16:creationId xmlns:a16="http://schemas.microsoft.com/office/drawing/2014/main" id="{EF6B97FB-E5B2-F087-3A61-E2FEC7CA013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D344BD4-B4E8-E50A-49F8-B9835543AF1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075182-9F96-F949-9E6E-601EF13C423B}" type="slidenum">
              <a:rPr lang="en-GB" smtClean="0"/>
              <a:t>‹#›</a:t>
            </a:fld>
            <a:endParaRPr lang="en-GB"/>
          </a:p>
        </p:txBody>
      </p:sp>
    </p:spTree>
    <p:extLst>
      <p:ext uri="{BB962C8B-B14F-4D97-AF65-F5344CB8AC3E}">
        <p14:creationId xmlns:p14="http://schemas.microsoft.com/office/powerpoint/2010/main" val="37157663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0148F3-3F3E-0F4E-8B78-88C16E61049E}" type="datetimeFigureOut">
              <a:rPr lang="en-GB" smtClean="0"/>
              <a:t>07/10/2025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AFE4DB-A567-394C-AAF5-EB3D0209C365}" type="slidenum">
              <a:rPr lang="en-GB" smtClean="0"/>
              <a:t>‹#›</a:t>
            </a:fld>
            <a:endParaRPr lang="en-GB"/>
          </a:p>
        </p:txBody>
      </p:sp>
    </p:spTree>
    <p:extLst>
      <p:ext uri="{BB962C8B-B14F-4D97-AF65-F5344CB8AC3E}">
        <p14:creationId xmlns:p14="http://schemas.microsoft.com/office/powerpoint/2010/main" val="2201371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AFE4DB-A567-394C-AAF5-EB3D0209C365}" type="slidenum">
              <a:rPr lang="en-GB" smtClean="0"/>
              <a:t>1</a:t>
            </a:fld>
            <a:endParaRPr lang="en-GB"/>
          </a:p>
        </p:txBody>
      </p:sp>
    </p:spTree>
    <p:extLst>
      <p:ext uri="{BB962C8B-B14F-4D97-AF65-F5344CB8AC3E}">
        <p14:creationId xmlns:p14="http://schemas.microsoft.com/office/powerpoint/2010/main" val="3820475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AFE4DB-A567-394C-AAF5-EB3D0209C365}" type="slidenum">
              <a:rPr lang="en-GB" smtClean="0"/>
              <a:t>8</a:t>
            </a:fld>
            <a:endParaRPr lang="en-GB"/>
          </a:p>
        </p:txBody>
      </p:sp>
    </p:spTree>
    <p:extLst>
      <p:ext uri="{BB962C8B-B14F-4D97-AF65-F5344CB8AC3E}">
        <p14:creationId xmlns:p14="http://schemas.microsoft.com/office/powerpoint/2010/main" val="1675502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F04714-1D22-1F42-90F8-46A9C34CFD1B}" type="slidenum">
              <a:rPr lang="en-US" smtClean="0"/>
              <a:t>23</a:t>
            </a:fld>
            <a:endParaRPr lang="en-US"/>
          </a:p>
        </p:txBody>
      </p:sp>
    </p:spTree>
    <p:extLst>
      <p:ext uri="{BB962C8B-B14F-4D97-AF65-F5344CB8AC3E}">
        <p14:creationId xmlns:p14="http://schemas.microsoft.com/office/powerpoint/2010/main" val="3930582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8624C-DC0B-FAB0-D7FB-1B48B2077CE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9146EFE3-30FF-29BE-EF9D-DC4FE45ADA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FE223D61-AD6D-0669-CD84-BB6677F9BA39}"/>
              </a:ext>
            </a:extLst>
          </p:cNvPr>
          <p:cNvSpPr>
            <a:spLocks noGrp="1"/>
          </p:cNvSpPr>
          <p:nvPr>
            <p:ph type="dt" sz="half" idx="10"/>
          </p:nvPr>
        </p:nvSpPr>
        <p:spPr/>
        <p:txBody>
          <a:bodyPr/>
          <a:lstStyle/>
          <a:p>
            <a:fld id="{46A18C2E-4832-B34A-9DBC-8C14944E91BA}" type="datetimeFigureOut">
              <a:rPr lang="en-GB" smtClean="0"/>
              <a:t>07/10/2025</a:t>
            </a:fld>
            <a:endParaRPr lang="en-GB"/>
          </a:p>
        </p:txBody>
      </p:sp>
      <p:sp>
        <p:nvSpPr>
          <p:cNvPr id="5" name="Footer Placeholder 4">
            <a:extLst>
              <a:ext uri="{FF2B5EF4-FFF2-40B4-BE49-F238E27FC236}">
                <a16:creationId xmlns:a16="http://schemas.microsoft.com/office/drawing/2014/main" id="{1701E9EA-A4AA-58D9-1DB3-D468F701019A}"/>
              </a:ext>
            </a:extLst>
          </p:cNvPr>
          <p:cNvSpPr>
            <a:spLocks noGrp="1"/>
          </p:cNvSpPr>
          <p:nvPr>
            <p:ph type="ftr" sz="quarter" idx="11"/>
          </p:nvPr>
        </p:nvSpPr>
        <p:spPr>
          <a:xfrm>
            <a:off x="4038600" y="5956664"/>
            <a:ext cx="4060371" cy="764812"/>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4AD292EA-9AD2-218D-F013-28119D2F1E96}"/>
              </a:ext>
            </a:extLst>
          </p:cNvPr>
          <p:cNvSpPr>
            <a:spLocks noGrp="1"/>
          </p:cNvSpPr>
          <p:nvPr>
            <p:ph type="sldNum" sz="quarter" idx="12"/>
          </p:nvPr>
        </p:nvSpPr>
        <p:spPr/>
        <p:txBody>
          <a:bodyPr/>
          <a:lstStyle/>
          <a:p>
            <a:fld id="{30A34949-D79C-F44A-89A9-530296E85189}" type="slidenum">
              <a:rPr lang="en-GB" smtClean="0"/>
              <a:t>‹#›</a:t>
            </a:fld>
            <a:endParaRPr lang="en-GB"/>
          </a:p>
        </p:txBody>
      </p:sp>
    </p:spTree>
    <p:extLst>
      <p:ext uri="{BB962C8B-B14F-4D97-AF65-F5344CB8AC3E}">
        <p14:creationId xmlns:p14="http://schemas.microsoft.com/office/powerpoint/2010/main" val="4061790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313BD-4AF3-14D3-7B87-BB0E5A750F1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56049906-4E16-F562-3575-C20E90B8123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FF423D6-5731-1DD9-4337-ED322C4559D0}"/>
              </a:ext>
            </a:extLst>
          </p:cNvPr>
          <p:cNvSpPr>
            <a:spLocks noGrp="1"/>
          </p:cNvSpPr>
          <p:nvPr>
            <p:ph type="dt" sz="half" idx="10"/>
          </p:nvPr>
        </p:nvSpPr>
        <p:spPr/>
        <p:txBody>
          <a:bodyPr/>
          <a:lstStyle/>
          <a:p>
            <a:fld id="{46A18C2E-4832-B34A-9DBC-8C14944E91BA}" type="datetimeFigureOut">
              <a:rPr lang="en-GB" smtClean="0"/>
              <a:t>07/10/2025</a:t>
            </a:fld>
            <a:endParaRPr lang="en-GB"/>
          </a:p>
        </p:txBody>
      </p:sp>
      <p:sp>
        <p:nvSpPr>
          <p:cNvPr id="5" name="Footer Placeholder 4">
            <a:extLst>
              <a:ext uri="{FF2B5EF4-FFF2-40B4-BE49-F238E27FC236}">
                <a16:creationId xmlns:a16="http://schemas.microsoft.com/office/drawing/2014/main" id="{E0E53C96-77C6-ADDF-A0A0-BB3C142FB836}"/>
              </a:ext>
            </a:extLst>
          </p:cNvPr>
          <p:cNvSpPr>
            <a:spLocks noGrp="1"/>
          </p:cNvSpPr>
          <p:nvPr>
            <p:ph type="ftr" sz="quarter" idx="11"/>
          </p:nvPr>
        </p:nvSpPr>
        <p:spPr>
          <a:xfrm>
            <a:off x="4038600" y="5956664"/>
            <a:ext cx="4060371" cy="764812"/>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1BA6D1CC-6521-90C9-F64B-2BA15A1C888E}"/>
              </a:ext>
            </a:extLst>
          </p:cNvPr>
          <p:cNvSpPr>
            <a:spLocks noGrp="1"/>
          </p:cNvSpPr>
          <p:nvPr>
            <p:ph type="sldNum" sz="quarter" idx="12"/>
          </p:nvPr>
        </p:nvSpPr>
        <p:spPr/>
        <p:txBody>
          <a:bodyPr/>
          <a:lstStyle/>
          <a:p>
            <a:fld id="{30A34949-D79C-F44A-89A9-530296E85189}" type="slidenum">
              <a:rPr lang="en-GB" smtClean="0"/>
              <a:t>‹#›</a:t>
            </a:fld>
            <a:endParaRPr lang="en-GB"/>
          </a:p>
        </p:txBody>
      </p:sp>
    </p:spTree>
    <p:extLst>
      <p:ext uri="{BB962C8B-B14F-4D97-AF65-F5344CB8AC3E}">
        <p14:creationId xmlns:p14="http://schemas.microsoft.com/office/powerpoint/2010/main" val="1373705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F3C7E4-B967-A66D-25CA-53D55418D743}"/>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65B34426-3C3E-20E1-00E0-95A82FDE3A9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4906619-F94A-0548-8CE8-FA1624217735}"/>
              </a:ext>
            </a:extLst>
          </p:cNvPr>
          <p:cNvSpPr>
            <a:spLocks noGrp="1"/>
          </p:cNvSpPr>
          <p:nvPr>
            <p:ph type="dt" sz="half" idx="10"/>
          </p:nvPr>
        </p:nvSpPr>
        <p:spPr/>
        <p:txBody>
          <a:bodyPr/>
          <a:lstStyle/>
          <a:p>
            <a:fld id="{46A18C2E-4832-B34A-9DBC-8C14944E91BA}" type="datetimeFigureOut">
              <a:rPr lang="en-GB" smtClean="0"/>
              <a:t>07/10/2025</a:t>
            </a:fld>
            <a:endParaRPr lang="en-GB"/>
          </a:p>
        </p:txBody>
      </p:sp>
      <p:sp>
        <p:nvSpPr>
          <p:cNvPr id="5" name="Footer Placeholder 4">
            <a:extLst>
              <a:ext uri="{FF2B5EF4-FFF2-40B4-BE49-F238E27FC236}">
                <a16:creationId xmlns:a16="http://schemas.microsoft.com/office/drawing/2014/main" id="{60052CDF-CFAA-5B8A-B838-67C18CD418FF}"/>
              </a:ext>
            </a:extLst>
          </p:cNvPr>
          <p:cNvSpPr>
            <a:spLocks noGrp="1"/>
          </p:cNvSpPr>
          <p:nvPr>
            <p:ph type="ftr" sz="quarter" idx="11"/>
          </p:nvPr>
        </p:nvSpPr>
        <p:spPr>
          <a:xfrm>
            <a:off x="4038600" y="5956664"/>
            <a:ext cx="4060371" cy="764812"/>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12731745-3C64-7739-63F4-923187DA06B9}"/>
              </a:ext>
            </a:extLst>
          </p:cNvPr>
          <p:cNvSpPr>
            <a:spLocks noGrp="1"/>
          </p:cNvSpPr>
          <p:nvPr>
            <p:ph type="sldNum" sz="quarter" idx="12"/>
          </p:nvPr>
        </p:nvSpPr>
        <p:spPr/>
        <p:txBody>
          <a:bodyPr/>
          <a:lstStyle/>
          <a:p>
            <a:fld id="{30A34949-D79C-F44A-89A9-530296E85189}" type="slidenum">
              <a:rPr lang="en-GB" smtClean="0"/>
              <a:t>‹#›</a:t>
            </a:fld>
            <a:endParaRPr lang="en-GB"/>
          </a:p>
        </p:txBody>
      </p:sp>
    </p:spTree>
    <p:extLst>
      <p:ext uri="{BB962C8B-B14F-4D97-AF65-F5344CB8AC3E}">
        <p14:creationId xmlns:p14="http://schemas.microsoft.com/office/powerpoint/2010/main" val="1762712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7B08A-BD43-A9A1-1514-103FC2A311D5}"/>
              </a:ext>
            </a:extLst>
          </p:cNvPr>
          <p:cNvSpPr>
            <a:spLocks noGrp="1"/>
          </p:cNvSpPr>
          <p:nvPr>
            <p:ph type="title"/>
          </p:nvPr>
        </p:nvSpPr>
        <p:spPr>
          <a:solidFill>
            <a:srgbClr val="FFC000"/>
          </a:solidFill>
        </p:spPr>
        <p:txBody>
          <a:bodyPr/>
          <a:lstStyle/>
          <a:p>
            <a:r>
              <a:rPr lang="en-GB" dirty="0"/>
              <a:t>Click to edit Master title style</a:t>
            </a:r>
          </a:p>
        </p:txBody>
      </p:sp>
      <p:sp>
        <p:nvSpPr>
          <p:cNvPr id="3" name="Content Placeholder 2">
            <a:extLst>
              <a:ext uri="{FF2B5EF4-FFF2-40B4-BE49-F238E27FC236}">
                <a16:creationId xmlns:a16="http://schemas.microsoft.com/office/drawing/2014/main" id="{D436E7B9-2690-C376-1F9A-82DBEFC3B32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C5B6D30-0BFE-D9A5-D81F-4F5FF2546C4B}"/>
              </a:ext>
            </a:extLst>
          </p:cNvPr>
          <p:cNvSpPr>
            <a:spLocks noGrp="1"/>
          </p:cNvSpPr>
          <p:nvPr>
            <p:ph type="dt" sz="half" idx="10"/>
          </p:nvPr>
        </p:nvSpPr>
        <p:spPr/>
        <p:txBody>
          <a:bodyPr/>
          <a:lstStyle/>
          <a:p>
            <a:fld id="{46A18C2E-4832-B34A-9DBC-8C14944E91BA}" type="datetimeFigureOut">
              <a:rPr lang="en-GB" smtClean="0"/>
              <a:t>07/10/2025</a:t>
            </a:fld>
            <a:endParaRPr lang="en-GB"/>
          </a:p>
        </p:txBody>
      </p:sp>
      <p:sp>
        <p:nvSpPr>
          <p:cNvPr id="5" name="Footer Placeholder 4">
            <a:extLst>
              <a:ext uri="{FF2B5EF4-FFF2-40B4-BE49-F238E27FC236}">
                <a16:creationId xmlns:a16="http://schemas.microsoft.com/office/drawing/2014/main" id="{DF236108-9AE1-56A6-5F9A-52A8DECC14EC}"/>
              </a:ext>
            </a:extLst>
          </p:cNvPr>
          <p:cNvSpPr>
            <a:spLocks noGrp="1"/>
          </p:cNvSpPr>
          <p:nvPr>
            <p:ph type="ftr" sz="quarter" idx="11"/>
          </p:nvPr>
        </p:nvSpPr>
        <p:spPr>
          <a:xfrm>
            <a:off x="4038600" y="5956664"/>
            <a:ext cx="4060371" cy="764812"/>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9B4E4F55-6E61-E5C9-EAD7-635568025D91}"/>
              </a:ext>
            </a:extLst>
          </p:cNvPr>
          <p:cNvSpPr>
            <a:spLocks noGrp="1"/>
          </p:cNvSpPr>
          <p:nvPr>
            <p:ph type="sldNum" sz="quarter" idx="12"/>
          </p:nvPr>
        </p:nvSpPr>
        <p:spPr/>
        <p:txBody>
          <a:bodyPr/>
          <a:lstStyle/>
          <a:p>
            <a:fld id="{30A34949-D79C-F44A-89A9-530296E85189}" type="slidenum">
              <a:rPr lang="en-GB" smtClean="0"/>
              <a:t>‹#›</a:t>
            </a:fld>
            <a:endParaRPr lang="en-GB"/>
          </a:p>
        </p:txBody>
      </p:sp>
    </p:spTree>
    <p:extLst>
      <p:ext uri="{BB962C8B-B14F-4D97-AF65-F5344CB8AC3E}">
        <p14:creationId xmlns:p14="http://schemas.microsoft.com/office/powerpoint/2010/main" val="284749393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BD30F-2B6D-B28F-1377-B66D96A483D4}"/>
              </a:ext>
            </a:extLst>
          </p:cNvPr>
          <p:cNvSpPr>
            <a:spLocks noGrp="1"/>
          </p:cNvSpPr>
          <p:nvPr>
            <p:ph type="title"/>
          </p:nvPr>
        </p:nvSpPr>
        <p:spPr>
          <a:xfrm>
            <a:off x="831850" y="1709738"/>
            <a:ext cx="10515600" cy="2852737"/>
          </a:xfrm>
          <a:prstGeom prst="parallelogram">
            <a:avLst/>
          </a:prstGeom>
          <a:ln>
            <a:solidFill>
              <a:schemeClr val="accent1"/>
            </a:solidFill>
          </a:ln>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C3E3D2DD-BBEA-921D-47AC-4814773BED8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8E34D28-5411-3327-CFBD-932816C6C5C8}"/>
              </a:ext>
            </a:extLst>
          </p:cNvPr>
          <p:cNvSpPr>
            <a:spLocks noGrp="1"/>
          </p:cNvSpPr>
          <p:nvPr>
            <p:ph type="dt" sz="half" idx="10"/>
          </p:nvPr>
        </p:nvSpPr>
        <p:spPr/>
        <p:txBody>
          <a:bodyPr/>
          <a:lstStyle/>
          <a:p>
            <a:fld id="{46A18C2E-4832-B34A-9DBC-8C14944E91BA}" type="datetimeFigureOut">
              <a:rPr lang="en-GB" smtClean="0"/>
              <a:t>07/10/2025</a:t>
            </a:fld>
            <a:endParaRPr lang="en-GB"/>
          </a:p>
        </p:txBody>
      </p:sp>
      <p:sp>
        <p:nvSpPr>
          <p:cNvPr id="5" name="Footer Placeholder 4">
            <a:extLst>
              <a:ext uri="{FF2B5EF4-FFF2-40B4-BE49-F238E27FC236}">
                <a16:creationId xmlns:a16="http://schemas.microsoft.com/office/drawing/2014/main" id="{D18223EC-FEB8-1DF3-5E2D-4B2C9E2EC354}"/>
              </a:ext>
            </a:extLst>
          </p:cNvPr>
          <p:cNvSpPr>
            <a:spLocks noGrp="1"/>
          </p:cNvSpPr>
          <p:nvPr>
            <p:ph type="ftr" sz="quarter" idx="11"/>
          </p:nvPr>
        </p:nvSpPr>
        <p:spPr>
          <a:xfrm>
            <a:off x="4038600" y="5956664"/>
            <a:ext cx="4060371" cy="764812"/>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57CDD417-6F93-7495-1787-C298C8D96C5B}"/>
              </a:ext>
            </a:extLst>
          </p:cNvPr>
          <p:cNvSpPr>
            <a:spLocks noGrp="1"/>
          </p:cNvSpPr>
          <p:nvPr>
            <p:ph type="sldNum" sz="quarter" idx="12"/>
          </p:nvPr>
        </p:nvSpPr>
        <p:spPr/>
        <p:txBody>
          <a:bodyPr/>
          <a:lstStyle/>
          <a:p>
            <a:fld id="{30A34949-D79C-F44A-89A9-530296E85189}" type="slidenum">
              <a:rPr lang="en-GB" smtClean="0"/>
              <a:t>‹#›</a:t>
            </a:fld>
            <a:endParaRPr lang="en-GB"/>
          </a:p>
        </p:txBody>
      </p:sp>
    </p:spTree>
    <p:extLst>
      <p:ext uri="{BB962C8B-B14F-4D97-AF65-F5344CB8AC3E}">
        <p14:creationId xmlns:p14="http://schemas.microsoft.com/office/powerpoint/2010/main" val="3622649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9805D-E147-DF54-093A-8306CD06FA7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E06DDD2-2AF9-5F15-78D3-86B8D283E0D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40BF9278-FAF2-87E7-3A81-5B234EE3244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EF8811CB-32CB-B500-2534-23D5E5833903}"/>
              </a:ext>
            </a:extLst>
          </p:cNvPr>
          <p:cNvSpPr>
            <a:spLocks noGrp="1"/>
          </p:cNvSpPr>
          <p:nvPr>
            <p:ph type="dt" sz="half" idx="10"/>
          </p:nvPr>
        </p:nvSpPr>
        <p:spPr/>
        <p:txBody>
          <a:bodyPr/>
          <a:lstStyle/>
          <a:p>
            <a:fld id="{46A18C2E-4832-B34A-9DBC-8C14944E91BA}" type="datetimeFigureOut">
              <a:rPr lang="en-GB" smtClean="0"/>
              <a:t>07/10/2025</a:t>
            </a:fld>
            <a:endParaRPr lang="en-GB"/>
          </a:p>
        </p:txBody>
      </p:sp>
      <p:sp>
        <p:nvSpPr>
          <p:cNvPr id="6" name="Footer Placeholder 5">
            <a:extLst>
              <a:ext uri="{FF2B5EF4-FFF2-40B4-BE49-F238E27FC236}">
                <a16:creationId xmlns:a16="http://schemas.microsoft.com/office/drawing/2014/main" id="{FFA41692-D15D-9AD9-0868-82C0FA14EE4E}"/>
              </a:ext>
            </a:extLst>
          </p:cNvPr>
          <p:cNvSpPr>
            <a:spLocks noGrp="1"/>
          </p:cNvSpPr>
          <p:nvPr>
            <p:ph type="ftr" sz="quarter" idx="11"/>
          </p:nvPr>
        </p:nvSpPr>
        <p:spPr>
          <a:xfrm>
            <a:off x="4038600" y="5956664"/>
            <a:ext cx="4060371" cy="764812"/>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F6534639-ABD0-DD9C-04C4-1C99FB6B874E}"/>
              </a:ext>
            </a:extLst>
          </p:cNvPr>
          <p:cNvSpPr>
            <a:spLocks noGrp="1"/>
          </p:cNvSpPr>
          <p:nvPr>
            <p:ph type="sldNum" sz="quarter" idx="12"/>
          </p:nvPr>
        </p:nvSpPr>
        <p:spPr/>
        <p:txBody>
          <a:bodyPr/>
          <a:lstStyle/>
          <a:p>
            <a:fld id="{30A34949-D79C-F44A-89A9-530296E85189}" type="slidenum">
              <a:rPr lang="en-GB" smtClean="0"/>
              <a:t>‹#›</a:t>
            </a:fld>
            <a:endParaRPr lang="en-GB"/>
          </a:p>
        </p:txBody>
      </p:sp>
    </p:spTree>
    <p:extLst>
      <p:ext uri="{BB962C8B-B14F-4D97-AF65-F5344CB8AC3E}">
        <p14:creationId xmlns:p14="http://schemas.microsoft.com/office/powerpoint/2010/main" val="216078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5A50B-890B-A173-0B73-32A2016D9497}"/>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41EC6971-5A55-4BB0-0CBE-1DB45FBD03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D00883E-5F23-CD36-C447-65C4942C538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472CA18-4005-2B0D-8546-9696A196A4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F0E7D7D-977D-6DC3-0A87-7D22DB40854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998473CF-A6EE-E1E2-A2AB-70A90F2FDBB1}"/>
              </a:ext>
            </a:extLst>
          </p:cNvPr>
          <p:cNvSpPr>
            <a:spLocks noGrp="1"/>
          </p:cNvSpPr>
          <p:nvPr>
            <p:ph type="dt" sz="half" idx="10"/>
          </p:nvPr>
        </p:nvSpPr>
        <p:spPr/>
        <p:txBody>
          <a:bodyPr/>
          <a:lstStyle/>
          <a:p>
            <a:fld id="{46A18C2E-4832-B34A-9DBC-8C14944E91BA}" type="datetimeFigureOut">
              <a:rPr lang="en-GB" smtClean="0"/>
              <a:t>07/10/2025</a:t>
            </a:fld>
            <a:endParaRPr lang="en-GB"/>
          </a:p>
        </p:txBody>
      </p:sp>
      <p:sp>
        <p:nvSpPr>
          <p:cNvPr id="8" name="Footer Placeholder 7">
            <a:extLst>
              <a:ext uri="{FF2B5EF4-FFF2-40B4-BE49-F238E27FC236}">
                <a16:creationId xmlns:a16="http://schemas.microsoft.com/office/drawing/2014/main" id="{9A1BCC24-9FF3-2711-9666-F23AFD9471A4}"/>
              </a:ext>
            </a:extLst>
          </p:cNvPr>
          <p:cNvSpPr>
            <a:spLocks noGrp="1"/>
          </p:cNvSpPr>
          <p:nvPr>
            <p:ph type="ftr" sz="quarter" idx="11"/>
          </p:nvPr>
        </p:nvSpPr>
        <p:spPr>
          <a:xfrm>
            <a:off x="4038600" y="5956664"/>
            <a:ext cx="4060371" cy="764812"/>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CF36F915-0A80-DB53-97F9-698092864A32}"/>
              </a:ext>
            </a:extLst>
          </p:cNvPr>
          <p:cNvSpPr>
            <a:spLocks noGrp="1"/>
          </p:cNvSpPr>
          <p:nvPr>
            <p:ph type="sldNum" sz="quarter" idx="12"/>
          </p:nvPr>
        </p:nvSpPr>
        <p:spPr/>
        <p:txBody>
          <a:bodyPr/>
          <a:lstStyle/>
          <a:p>
            <a:fld id="{30A34949-D79C-F44A-89A9-530296E85189}" type="slidenum">
              <a:rPr lang="en-GB" smtClean="0"/>
              <a:t>‹#›</a:t>
            </a:fld>
            <a:endParaRPr lang="en-GB"/>
          </a:p>
        </p:txBody>
      </p:sp>
    </p:spTree>
    <p:extLst>
      <p:ext uri="{BB962C8B-B14F-4D97-AF65-F5344CB8AC3E}">
        <p14:creationId xmlns:p14="http://schemas.microsoft.com/office/powerpoint/2010/main" val="2426143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1A96-FC2B-5B44-5BFE-C8FB922901DA}"/>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1FFCC6D1-CA94-56B2-BD78-139A28C3C928}"/>
              </a:ext>
            </a:extLst>
          </p:cNvPr>
          <p:cNvSpPr>
            <a:spLocks noGrp="1"/>
          </p:cNvSpPr>
          <p:nvPr>
            <p:ph type="dt" sz="half" idx="10"/>
          </p:nvPr>
        </p:nvSpPr>
        <p:spPr/>
        <p:txBody>
          <a:bodyPr/>
          <a:lstStyle/>
          <a:p>
            <a:fld id="{46A18C2E-4832-B34A-9DBC-8C14944E91BA}" type="datetimeFigureOut">
              <a:rPr lang="en-GB" smtClean="0"/>
              <a:t>07/10/2025</a:t>
            </a:fld>
            <a:endParaRPr lang="en-GB"/>
          </a:p>
        </p:txBody>
      </p:sp>
      <p:sp>
        <p:nvSpPr>
          <p:cNvPr id="4" name="Footer Placeholder 3">
            <a:extLst>
              <a:ext uri="{FF2B5EF4-FFF2-40B4-BE49-F238E27FC236}">
                <a16:creationId xmlns:a16="http://schemas.microsoft.com/office/drawing/2014/main" id="{8E2567E4-D8A5-7E38-B364-24CCB5B44566}"/>
              </a:ext>
            </a:extLst>
          </p:cNvPr>
          <p:cNvSpPr>
            <a:spLocks noGrp="1"/>
          </p:cNvSpPr>
          <p:nvPr>
            <p:ph type="ftr" sz="quarter" idx="11"/>
          </p:nvPr>
        </p:nvSpPr>
        <p:spPr>
          <a:xfrm>
            <a:off x="4038600" y="5956664"/>
            <a:ext cx="4060371" cy="764812"/>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D847D33C-E235-5547-9515-AF2343CAB1E1}"/>
              </a:ext>
            </a:extLst>
          </p:cNvPr>
          <p:cNvSpPr>
            <a:spLocks noGrp="1"/>
          </p:cNvSpPr>
          <p:nvPr>
            <p:ph type="sldNum" sz="quarter" idx="12"/>
          </p:nvPr>
        </p:nvSpPr>
        <p:spPr/>
        <p:txBody>
          <a:bodyPr/>
          <a:lstStyle/>
          <a:p>
            <a:fld id="{30A34949-D79C-F44A-89A9-530296E85189}" type="slidenum">
              <a:rPr lang="en-GB" smtClean="0"/>
              <a:t>‹#›</a:t>
            </a:fld>
            <a:endParaRPr lang="en-GB"/>
          </a:p>
        </p:txBody>
      </p:sp>
    </p:spTree>
    <p:extLst>
      <p:ext uri="{BB962C8B-B14F-4D97-AF65-F5344CB8AC3E}">
        <p14:creationId xmlns:p14="http://schemas.microsoft.com/office/powerpoint/2010/main" val="1851046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AE3643-CE9F-5DB4-45EA-F7D1094A9499}"/>
              </a:ext>
            </a:extLst>
          </p:cNvPr>
          <p:cNvSpPr>
            <a:spLocks noGrp="1"/>
          </p:cNvSpPr>
          <p:nvPr>
            <p:ph type="dt" sz="half" idx="10"/>
          </p:nvPr>
        </p:nvSpPr>
        <p:spPr/>
        <p:txBody>
          <a:bodyPr/>
          <a:lstStyle/>
          <a:p>
            <a:fld id="{46A18C2E-4832-B34A-9DBC-8C14944E91BA}" type="datetimeFigureOut">
              <a:rPr lang="en-GB" smtClean="0"/>
              <a:t>07/10/2025</a:t>
            </a:fld>
            <a:endParaRPr lang="en-GB"/>
          </a:p>
        </p:txBody>
      </p:sp>
      <p:sp>
        <p:nvSpPr>
          <p:cNvPr id="3" name="Footer Placeholder 2">
            <a:extLst>
              <a:ext uri="{FF2B5EF4-FFF2-40B4-BE49-F238E27FC236}">
                <a16:creationId xmlns:a16="http://schemas.microsoft.com/office/drawing/2014/main" id="{7066F8BB-1590-F810-01F9-B124377B0D4C}"/>
              </a:ext>
            </a:extLst>
          </p:cNvPr>
          <p:cNvSpPr>
            <a:spLocks noGrp="1"/>
          </p:cNvSpPr>
          <p:nvPr>
            <p:ph type="ftr" sz="quarter" idx="11"/>
          </p:nvPr>
        </p:nvSpPr>
        <p:spPr>
          <a:xfrm>
            <a:off x="4038600" y="5956664"/>
            <a:ext cx="4060371" cy="764812"/>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A2248A4A-25A6-8CD8-9543-27CCCEE2CDE0}"/>
              </a:ext>
            </a:extLst>
          </p:cNvPr>
          <p:cNvSpPr>
            <a:spLocks noGrp="1"/>
          </p:cNvSpPr>
          <p:nvPr>
            <p:ph type="sldNum" sz="quarter" idx="12"/>
          </p:nvPr>
        </p:nvSpPr>
        <p:spPr/>
        <p:txBody>
          <a:bodyPr/>
          <a:lstStyle/>
          <a:p>
            <a:fld id="{30A34949-D79C-F44A-89A9-530296E85189}" type="slidenum">
              <a:rPr lang="en-GB" smtClean="0"/>
              <a:t>‹#›</a:t>
            </a:fld>
            <a:endParaRPr lang="en-GB"/>
          </a:p>
        </p:txBody>
      </p:sp>
    </p:spTree>
    <p:extLst>
      <p:ext uri="{BB962C8B-B14F-4D97-AF65-F5344CB8AC3E}">
        <p14:creationId xmlns:p14="http://schemas.microsoft.com/office/powerpoint/2010/main" val="2357377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2A1E6-EF38-3DD5-A296-F065BA1C5FD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362FC5EE-AEBC-7F5A-EA21-36CDB68348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4B3AE024-F485-5D66-8EB7-993F7DF4A7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DBFA7BB-9B7D-CABF-DE92-F406A59B3EE2}"/>
              </a:ext>
            </a:extLst>
          </p:cNvPr>
          <p:cNvSpPr>
            <a:spLocks noGrp="1"/>
          </p:cNvSpPr>
          <p:nvPr>
            <p:ph type="dt" sz="half" idx="10"/>
          </p:nvPr>
        </p:nvSpPr>
        <p:spPr/>
        <p:txBody>
          <a:bodyPr/>
          <a:lstStyle/>
          <a:p>
            <a:fld id="{46A18C2E-4832-B34A-9DBC-8C14944E91BA}" type="datetimeFigureOut">
              <a:rPr lang="en-GB" smtClean="0"/>
              <a:t>07/10/2025</a:t>
            </a:fld>
            <a:endParaRPr lang="en-GB"/>
          </a:p>
        </p:txBody>
      </p:sp>
      <p:sp>
        <p:nvSpPr>
          <p:cNvPr id="6" name="Footer Placeholder 5">
            <a:extLst>
              <a:ext uri="{FF2B5EF4-FFF2-40B4-BE49-F238E27FC236}">
                <a16:creationId xmlns:a16="http://schemas.microsoft.com/office/drawing/2014/main" id="{5EBA3A02-71E8-7071-99C1-0CA3D667073F}"/>
              </a:ext>
            </a:extLst>
          </p:cNvPr>
          <p:cNvSpPr>
            <a:spLocks noGrp="1"/>
          </p:cNvSpPr>
          <p:nvPr>
            <p:ph type="ftr" sz="quarter" idx="11"/>
          </p:nvPr>
        </p:nvSpPr>
        <p:spPr>
          <a:xfrm>
            <a:off x="4038600" y="5956664"/>
            <a:ext cx="4060371" cy="764812"/>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B61EF28D-24C4-C493-73CB-8B446903F441}"/>
              </a:ext>
            </a:extLst>
          </p:cNvPr>
          <p:cNvSpPr>
            <a:spLocks noGrp="1"/>
          </p:cNvSpPr>
          <p:nvPr>
            <p:ph type="sldNum" sz="quarter" idx="12"/>
          </p:nvPr>
        </p:nvSpPr>
        <p:spPr/>
        <p:txBody>
          <a:bodyPr/>
          <a:lstStyle/>
          <a:p>
            <a:fld id="{30A34949-D79C-F44A-89A9-530296E85189}" type="slidenum">
              <a:rPr lang="en-GB" smtClean="0"/>
              <a:t>‹#›</a:t>
            </a:fld>
            <a:endParaRPr lang="en-GB"/>
          </a:p>
        </p:txBody>
      </p:sp>
    </p:spTree>
    <p:extLst>
      <p:ext uri="{BB962C8B-B14F-4D97-AF65-F5344CB8AC3E}">
        <p14:creationId xmlns:p14="http://schemas.microsoft.com/office/powerpoint/2010/main" val="659217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E1416-7EAE-2F77-8080-BD518B602A6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E0385DFA-8AFD-911C-B938-1DE0772926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5982A3B-461E-966F-7BE2-5E842B88DD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B3D412A-BFEB-28CD-7B2D-6505D5558151}"/>
              </a:ext>
            </a:extLst>
          </p:cNvPr>
          <p:cNvSpPr>
            <a:spLocks noGrp="1"/>
          </p:cNvSpPr>
          <p:nvPr>
            <p:ph type="dt" sz="half" idx="10"/>
          </p:nvPr>
        </p:nvSpPr>
        <p:spPr/>
        <p:txBody>
          <a:bodyPr/>
          <a:lstStyle/>
          <a:p>
            <a:fld id="{46A18C2E-4832-B34A-9DBC-8C14944E91BA}" type="datetimeFigureOut">
              <a:rPr lang="en-GB" smtClean="0"/>
              <a:t>07/10/2025</a:t>
            </a:fld>
            <a:endParaRPr lang="en-GB"/>
          </a:p>
        </p:txBody>
      </p:sp>
      <p:sp>
        <p:nvSpPr>
          <p:cNvPr id="6" name="Footer Placeholder 5">
            <a:extLst>
              <a:ext uri="{FF2B5EF4-FFF2-40B4-BE49-F238E27FC236}">
                <a16:creationId xmlns:a16="http://schemas.microsoft.com/office/drawing/2014/main" id="{DC45A66B-6CC5-36F6-BC87-9B7DB35BE554}"/>
              </a:ext>
            </a:extLst>
          </p:cNvPr>
          <p:cNvSpPr>
            <a:spLocks noGrp="1"/>
          </p:cNvSpPr>
          <p:nvPr>
            <p:ph type="ftr" sz="quarter" idx="11"/>
          </p:nvPr>
        </p:nvSpPr>
        <p:spPr>
          <a:xfrm>
            <a:off x="4038600" y="5956664"/>
            <a:ext cx="4060371" cy="764812"/>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AA332276-C814-7DDD-ED80-BCE3815B5BCC}"/>
              </a:ext>
            </a:extLst>
          </p:cNvPr>
          <p:cNvSpPr>
            <a:spLocks noGrp="1"/>
          </p:cNvSpPr>
          <p:nvPr>
            <p:ph type="sldNum" sz="quarter" idx="12"/>
          </p:nvPr>
        </p:nvSpPr>
        <p:spPr/>
        <p:txBody>
          <a:bodyPr/>
          <a:lstStyle/>
          <a:p>
            <a:fld id="{30A34949-D79C-F44A-89A9-530296E85189}" type="slidenum">
              <a:rPr lang="en-GB" smtClean="0"/>
              <a:t>‹#›</a:t>
            </a:fld>
            <a:endParaRPr lang="en-GB"/>
          </a:p>
        </p:txBody>
      </p:sp>
    </p:spTree>
    <p:extLst>
      <p:ext uri="{BB962C8B-B14F-4D97-AF65-F5344CB8AC3E}">
        <p14:creationId xmlns:p14="http://schemas.microsoft.com/office/powerpoint/2010/main" val="2854235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228861-36B4-4327-0F17-A75B886259FC}"/>
              </a:ext>
            </a:extLst>
          </p:cNvPr>
          <p:cNvSpPr>
            <a:spLocks noGrp="1"/>
          </p:cNvSpPr>
          <p:nvPr>
            <p:ph type="title"/>
          </p:nvPr>
        </p:nvSpPr>
        <p:spPr>
          <a:xfrm>
            <a:off x="838200" y="365125"/>
            <a:ext cx="10515600" cy="1325563"/>
          </a:xfrm>
          <a:prstGeom prst="rect">
            <a:avLst/>
          </a:prstGeom>
          <a:solidFill>
            <a:srgbClr val="FFC000"/>
          </a:solidFill>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E9883FDB-680C-E00F-723E-DCBF342FBF40}"/>
              </a:ext>
            </a:extLst>
          </p:cNvPr>
          <p:cNvSpPr>
            <a:spLocks noGrp="1"/>
          </p:cNvSpPr>
          <p:nvPr>
            <p:ph type="body" idx="1"/>
          </p:nvPr>
        </p:nvSpPr>
        <p:spPr>
          <a:xfrm>
            <a:off x="907868" y="1825625"/>
            <a:ext cx="10445931" cy="4052661"/>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a:extLst>
              <a:ext uri="{FF2B5EF4-FFF2-40B4-BE49-F238E27FC236}">
                <a16:creationId xmlns:a16="http://schemas.microsoft.com/office/drawing/2014/main" id="{0E709C42-C2FA-D1A1-DA38-814D5FA20D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A18C2E-4832-B34A-9DBC-8C14944E91BA}" type="datetimeFigureOut">
              <a:rPr lang="en-GB" smtClean="0"/>
              <a:t>07/10/2025</a:t>
            </a:fld>
            <a:endParaRPr lang="en-GB"/>
          </a:p>
        </p:txBody>
      </p:sp>
      <p:sp>
        <p:nvSpPr>
          <p:cNvPr id="6" name="Slide Number Placeholder 5">
            <a:extLst>
              <a:ext uri="{FF2B5EF4-FFF2-40B4-BE49-F238E27FC236}">
                <a16:creationId xmlns:a16="http://schemas.microsoft.com/office/drawing/2014/main" id="{A1F16069-2547-544A-7DE2-2D9E4DEE06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0A34949-D79C-F44A-89A9-530296E85189}" type="slidenum">
              <a:rPr lang="en-GB" smtClean="0"/>
              <a:t>‹#›</a:t>
            </a:fld>
            <a:endParaRPr lang="en-GB"/>
          </a:p>
        </p:txBody>
      </p:sp>
      <p:pic>
        <p:nvPicPr>
          <p:cNvPr id="8" name="Picture 7" descr="A logo of a road with a sun and text&#10;&#10;AI-generated content may be incorrect.">
            <a:extLst>
              <a:ext uri="{FF2B5EF4-FFF2-40B4-BE49-F238E27FC236}">
                <a16:creationId xmlns:a16="http://schemas.microsoft.com/office/drawing/2014/main" id="{B58C2174-3966-1FAC-473B-F1A1901EF31E}"/>
              </a:ext>
            </a:extLst>
          </p:cNvPr>
          <p:cNvPicPr>
            <a:picLocks noChangeAspect="1"/>
          </p:cNvPicPr>
          <p:nvPr userDrawn="1"/>
        </p:nvPicPr>
        <p:blipFill>
          <a:blip r:embed="rId13"/>
          <a:stretch>
            <a:fillRect/>
          </a:stretch>
        </p:blipFill>
        <p:spPr>
          <a:xfrm>
            <a:off x="5135517" y="5834188"/>
            <a:ext cx="1729014" cy="1044324"/>
          </a:xfrm>
          <a:prstGeom prst="rect">
            <a:avLst/>
          </a:prstGeom>
        </p:spPr>
      </p:pic>
    </p:spTree>
    <p:extLst>
      <p:ext uri="{BB962C8B-B14F-4D97-AF65-F5344CB8AC3E}">
        <p14:creationId xmlns:p14="http://schemas.microsoft.com/office/powerpoint/2010/main" val="196113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peter_hay@btinternet.com"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hyperlink" Target="http://ministry-to-children.com/first-things-unchurched-kids-need/"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epi.org.uk/wp-content/uploads/2024/10/PT-report_FINAL-1.pdf" TargetMode="External"/><Relationship Id="rId3" Type="http://schemas.openxmlformats.org/officeDocument/2006/relationships/hyperlink" Target="https://www.gov.uk/government/publications/childrens-social-care-market-study-final-report/final-report" TargetMode="External"/><Relationship Id="rId7" Type="http://schemas.openxmlformats.org/officeDocument/2006/relationships/hyperlink" Target="https://www.equalityhumanrights.com/sites/default/files/2021/is-britain-fairer-2018.pdf" TargetMode="External"/><Relationship Id="rId2" Type="http://schemas.openxmlformats.org/officeDocument/2006/relationships/hyperlink" Target="https://www.local.gov.uk/icbo" TargetMode="External"/><Relationship Id="rId1" Type="http://schemas.openxmlformats.org/officeDocument/2006/relationships/slideLayout" Target="../slideLayouts/slideLayout2.xml"/><Relationship Id="rId6" Type="http://schemas.openxmlformats.org/officeDocument/2006/relationships/hyperlink" Target="https://www.laingbuisson.com/press-releases/independent-sector-mental-health-hospitals-market-valued-at-record-2-36-billion/" TargetMode="External"/><Relationship Id="rId5" Type="http://schemas.openxmlformats.org/officeDocument/2006/relationships/hyperlink" Target="https://www.ippr.org/research/publications/financialisation-in-social-care" TargetMode="External"/><Relationship Id="rId4" Type="http://schemas.openxmlformats.org/officeDocument/2006/relationships/hyperlink" Target="https://cles.org.uk/publications/a-progressive-approach-to-adult-social-care" TargetMode="External"/><Relationship Id="rId9" Type="http://schemas.openxmlformats.org/officeDocument/2006/relationships/hyperlink" Target="https://thehealthcreationalliance.org/wp-content/uploads/2025/01/Haynes-Peter.-Ownership-of-social-care-provision-matters-Final_October-2024.pdf"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2A91B-C978-382A-8668-F3BB0A3E447E}"/>
              </a:ext>
            </a:extLst>
          </p:cNvPr>
          <p:cNvSpPr>
            <a:spLocks noGrp="1"/>
          </p:cNvSpPr>
          <p:nvPr>
            <p:ph type="title"/>
          </p:nvPr>
        </p:nvSpPr>
        <p:spPr/>
        <p:txBody>
          <a:bodyPr/>
          <a:lstStyle/>
          <a:p>
            <a:r>
              <a:rPr lang="en-GB" dirty="0"/>
              <a:t>Reinvigorating Commissioning</a:t>
            </a:r>
          </a:p>
        </p:txBody>
      </p:sp>
      <p:sp>
        <p:nvSpPr>
          <p:cNvPr id="3" name="Subtitle 2">
            <a:extLst>
              <a:ext uri="{FF2B5EF4-FFF2-40B4-BE49-F238E27FC236}">
                <a16:creationId xmlns:a16="http://schemas.microsoft.com/office/drawing/2014/main" id="{BA5D9FBB-68EB-8E55-A015-86F7EC710191}"/>
              </a:ext>
            </a:extLst>
          </p:cNvPr>
          <p:cNvSpPr>
            <a:spLocks noGrp="1"/>
          </p:cNvSpPr>
          <p:nvPr>
            <p:ph type="body" idx="1"/>
          </p:nvPr>
        </p:nvSpPr>
        <p:spPr/>
        <p:txBody>
          <a:bodyPr/>
          <a:lstStyle/>
          <a:p>
            <a:r>
              <a:rPr lang="en-GB" dirty="0"/>
              <a:t>Peter Hay CBE                              </a:t>
            </a:r>
            <a:r>
              <a:rPr lang="en-GB" cap="all" dirty="0"/>
              <a:t>A Bold Vision for Children and Young People</a:t>
            </a:r>
            <a:r>
              <a:rPr lang="en-GB" dirty="0"/>
              <a:t>          </a:t>
            </a:r>
          </a:p>
          <a:p>
            <a:r>
              <a:rPr lang="en-GB" dirty="0">
                <a:hlinkClick r:id="rId3"/>
              </a:rPr>
              <a:t>peter_hay@btinternet.com</a:t>
            </a:r>
            <a:r>
              <a:rPr lang="en-GB" dirty="0"/>
              <a:t>                                             Birmingham  8</a:t>
            </a:r>
            <a:r>
              <a:rPr lang="en-GB" baseline="30000" dirty="0"/>
              <a:t>th</a:t>
            </a:r>
            <a:r>
              <a:rPr lang="en-GB" dirty="0"/>
              <a:t> October 2025</a:t>
            </a:r>
          </a:p>
          <a:p>
            <a:endParaRPr lang="en-GB" dirty="0"/>
          </a:p>
        </p:txBody>
      </p:sp>
    </p:spTree>
    <p:extLst>
      <p:ext uri="{BB962C8B-B14F-4D97-AF65-F5344CB8AC3E}">
        <p14:creationId xmlns:p14="http://schemas.microsoft.com/office/powerpoint/2010/main" val="25760938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1426D-A0D6-999B-EE78-4B6833E3238E}"/>
              </a:ext>
            </a:extLst>
          </p:cNvPr>
          <p:cNvSpPr>
            <a:spLocks noGrp="1"/>
          </p:cNvSpPr>
          <p:nvPr>
            <p:ph type="title"/>
          </p:nvPr>
        </p:nvSpPr>
        <p:spPr/>
        <p:txBody>
          <a:bodyPr/>
          <a:lstStyle/>
          <a:p>
            <a:r>
              <a:rPr lang="en-GB" dirty="0"/>
              <a:t>2/. Financing</a:t>
            </a:r>
          </a:p>
        </p:txBody>
      </p:sp>
    </p:spTree>
    <p:extLst>
      <p:ext uri="{BB962C8B-B14F-4D97-AF65-F5344CB8AC3E}">
        <p14:creationId xmlns:p14="http://schemas.microsoft.com/office/powerpoint/2010/main" val="1941420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947C5-4913-41A0-9EAF-B1F42DA40021}"/>
              </a:ext>
            </a:extLst>
          </p:cNvPr>
          <p:cNvSpPr>
            <a:spLocks noGrp="1"/>
          </p:cNvSpPr>
          <p:nvPr>
            <p:ph type="title"/>
          </p:nvPr>
        </p:nvSpPr>
        <p:spPr/>
        <p:txBody>
          <a:bodyPr>
            <a:normAutofit/>
          </a:bodyPr>
          <a:lstStyle/>
          <a:p>
            <a:r>
              <a:rPr lang="en-GB" dirty="0"/>
              <a:t>Commissioning should engage with finance </a:t>
            </a:r>
          </a:p>
        </p:txBody>
      </p:sp>
      <p:sp>
        <p:nvSpPr>
          <p:cNvPr id="3" name="Content Placeholder 2">
            <a:extLst>
              <a:ext uri="{FF2B5EF4-FFF2-40B4-BE49-F238E27FC236}">
                <a16:creationId xmlns:a16="http://schemas.microsoft.com/office/drawing/2014/main" id="{0A334630-1052-51C3-9334-85067370A686}"/>
              </a:ext>
            </a:extLst>
          </p:cNvPr>
          <p:cNvSpPr>
            <a:spLocks noGrp="1"/>
          </p:cNvSpPr>
          <p:nvPr>
            <p:ph sz="half" idx="1"/>
          </p:nvPr>
        </p:nvSpPr>
        <p:spPr/>
        <p:txBody>
          <a:bodyPr>
            <a:normAutofit fontScale="85000" lnSpcReduction="20000"/>
          </a:bodyPr>
          <a:lstStyle/>
          <a:p>
            <a:r>
              <a:rPr lang="en-GB" dirty="0"/>
              <a:t>To understand how the money works to deliver value for the people who draw upon care and support. </a:t>
            </a:r>
          </a:p>
          <a:p>
            <a:r>
              <a:rPr lang="en-GB" dirty="0"/>
              <a:t>To know how the money is working for councils to meet their statutory duties. (And the self-funder?)</a:t>
            </a:r>
          </a:p>
          <a:p>
            <a:r>
              <a:rPr lang="en-GB" dirty="0"/>
              <a:t>To demonstrate how the money benefits the council taxpayer. The protection of children’s spending has consequences in the public sphere that warrant debate. </a:t>
            </a:r>
          </a:p>
          <a:p>
            <a:r>
              <a:rPr lang="en-GB" dirty="0"/>
              <a:t>To be curious about how the money is working to deliver excellent care today, tomorrow, and beyond.</a:t>
            </a:r>
          </a:p>
        </p:txBody>
      </p:sp>
      <p:pic>
        <p:nvPicPr>
          <p:cNvPr id="6" name="Content Placeholder 5" descr="A child and child sitting on the floor&#10;&#10;AI-generated content may be incorrect.">
            <a:extLst>
              <a:ext uri="{FF2B5EF4-FFF2-40B4-BE49-F238E27FC236}">
                <a16:creationId xmlns:a16="http://schemas.microsoft.com/office/drawing/2014/main" id="{13611F8D-E962-2945-D08A-B1DD3ECE8DC5}"/>
              </a:ext>
            </a:extLst>
          </p:cNvPr>
          <p:cNvPicPr>
            <a:picLocks noGrp="1" noChangeAspect="1"/>
          </p:cNvPicPr>
          <p:nvPr>
            <p:ph sz="half" idx="2"/>
          </p:nvPr>
        </p:nvPicPr>
        <p:blipFill>
          <a:blip r:embed="rId2">
            <a:extLst>
              <a:ext uri="{28A0092B-C50C-407E-A947-70E740481C1C}">
                <a14:useLocalDpi xmlns:a14="http://schemas.microsoft.com/office/drawing/2010/main"/>
              </a:ext>
            </a:extLst>
          </a:blip>
          <a:stretch>
            <a:fillRect/>
          </a:stretch>
        </p:blipFill>
        <p:spPr>
          <a:xfrm>
            <a:off x="6172200" y="2275742"/>
            <a:ext cx="5181600" cy="3451103"/>
          </a:xfrm>
        </p:spPr>
      </p:pic>
    </p:spTree>
    <p:extLst>
      <p:ext uri="{BB962C8B-B14F-4D97-AF65-F5344CB8AC3E}">
        <p14:creationId xmlns:p14="http://schemas.microsoft.com/office/powerpoint/2010/main" val="2235325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6F038-033C-BB8E-8617-92B68B39F075}"/>
              </a:ext>
            </a:extLst>
          </p:cNvPr>
          <p:cNvSpPr>
            <a:spLocks noGrp="1"/>
          </p:cNvSpPr>
          <p:nvPr>
            <p:ph type="title"/>
          </p:nvPr>
        </p:nvSpPr>
        <p:spPr/>
        <p:txBody>
          <a:bodyPr>
            <a:normAutofit/>
          </a:bodyPr>
          <a:lstStyle/>
          <a:p>
            <a:r>
              <a:rPr lang="en-GB" dirty="0"/>
              <a:t>It's about financing, not profits (1) </a:t>
            </a:r>
          </a:p>
        </p:txBody>
      </p:sp>
      <p:sp>
        <p:nvSpPr>
          <p:cNvPr id="3" name="Content Placeholder 2">
            <a:extLst>
              <a:ext uri="{FF2B5EF4-FFF2-40B4-BE49-F238E27FC236}">
                <a16:creationId xmlns:a16="http://schemas.microsoft.com/office/drawing/2014/main" id="{4AA54DEF-5556-BA75-357E-9CEB40EDF0FC}"/>
              </a:ext>
            </a:extLst>
          </p:cNvPr>
          <p:cNvSpPr>
            <a:spLocks noGrp="1"/>
          </p:cNvSpPr>
          <p:nvPr>
            <p:ph idx="1"/>
          </p:nvPr>
        </p:nvSpPr>
        <p:spPr/>
        <p:txBody>
          <a:bodyPr>
            <a:normAutofit/>
          </a:bodyPr>
          <a:lstStyle/>
          <a:p>
            <a:pPr lvl="0"/>
            <a:r>
              <a:rPr lang="en-GB" dirty="0"/>
              <a:t>“In sum, there is widespread agreement from stakeholders, supported by the available data, that the market is currently failing to supply a sufficient supply of the right kind to ensure that local authorities can consistently place children in appropriate placements to meet their needs.” </a:t>
            </a:r>
            <a:r>
              <a:rPr lang="en-GB" sz="1800" dirty="0"/>
              <a:t>(CMA) </a:t>
            </a:r>
            <a:r>
              <a:rPr lang="en-GB" sz="1800" baseline="30000" dirty="0"/>
              <a:t>2</a:t>
            </a:r>
          </a:p>
          <a:p>
            <a:pPr marL="0" lvl="0" indent="0">
              <a:buNone/>
            </a:pPr>
            <a:endParaRPr lang="en-GB" sz="1800" dirty="0"/>
          </a:p>
          <a:p>
            <a:r>
              <a:rPr lang="en-GB" dirty="0"/>
              <a:t>“Within parts of the social care market, local authorities are strongly reliant upon large providers who extract wealth from the care system, wealth that could otherwise be used to provide additional benefits for citizens and the state.”</a:t>
            </a:r>
            <a:r>
              <a:rPr lang="en-GB" sz="1800" dirty="0"/>
              <a:t> (Goodwin et al) </a:t>
            </a:r>
            <a:r>
              <a:rPr lang="en-GB" sz="1800" baseline="30000" dirty="0"/>
              <a:t>3</a:t>
            </a:r>
          </a:p>
          <a:p>
            <a:pPr marL="0" indent="0">
              <a:buNone/>
            </a:pPr>
            <a:endParaRPr lang="en-GB" dirty="0"/>
          </a:p>
          <a:p>
            <a:endParaRPr lang="en-GB" dirty="0"/>
          </a:p>
        </p:txBody>
      </p:sp>
    </p:spTree>
    <p:extLst>
      <p:ext uri="{BB962C8B-B14F-4D97-AF65-F5344CB8AC3E}">
        <p14:creationId xmlns:p14="http://schemas.microsoft.com/office/powerpoint/2010/main" val="3978464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3C3F7-30FC-5E51-169F-87CF83A8408B}"/>
              </a:ext>
            </a:extLst>
          </p:cNvPr>
          <p:cNvSpPr>
            <a:spLocks noGrp="1"/>
          </p:cNvSpPr>
          <p:nvPr>
            <p:ph type="title"/>
          </p:nvPr>
        </p:nvSpPr>
        <p:spPr/>
        <p:txBody>
          <a:bodyPr>
            <a:normAutofit/>
          </a:bodyPr>
          <a:lstStyle/>
          <a:p>
            <a:r>
              <a:rPr lang="en-GB" dirty="0"/>
              <a:t>It's about financing, not profits(2)</a:t>
            </a:r>
          </a:p>
        </p:txBody>
      </p:sp>
      <p:sp>
        <p:nvSpPr>
          <p:cNvPr id="3" name="Content Placeholder 2">
            <a:extLst>
              <a:ext uri="{FF2B5EF4-FFF2-40B4-BE49-F238E27FC236}">
                <a16:creationId xmlns:a16="http://schemas.microsoft.com/office/drawing/2014/main" id="{181ABFB0-F281-516B-4BC6-E8F178C13448}"/>
              </a:ext>
            </a:extLst>
          </p:cNvPr>
          <p:cNvSpPr>
            <a:spLocks noGrp="1"/>
          </p:cNvSpPr>
          <p:nvPr>
            <p:ph idx="1"/>
          </p:nvPr>
        </p:nvSpPr>
        <p:spPr/>
        <p:txBody>
          <a:bodyPr>
            <a:normAutofit fontScale="85000" lnSpcReduction="20000"/>
          </a:bodyPr>
          <a:lstStyle/>
          <a:p>
            <a:pPr marL="0" indent="0">
              <a:buNone/>
            </a:pPr>
            <a:r>
              <a:rPr lang="en-GB" dirty="0"/>
              <a:t>IPPR describe the dominance of financial interests as a process of “financialisation”, which has seen an increasing role for economic motives, markets, and actors in shaping the delivery of care: </a:t>
            </a:r>
          </a:p>
          <a:p>
            <a:pPr lvl="0"/>
            <a:r>
              <a:rPr lang="en-GB" dirty="0"/>
              <a:t>An expanding focus on real estate and property, with reliable public funding, rather than care, as drivers of the business model </a:t>
            </a:r>
          </a:p>
          <a:p>
            <a:pPr lvl="0"/>
            <a:r>
              <a:rPr lang="en-GB" dirty="0"/>
              <a:t>A reliance on borrowing for funding, with high levels of debt</a:t>
            </a:r>
          </a:p>
          <a:p>
            <a:r>
              <a:rPr lang="en-GB" dirty="0"/>
              <a:t>Astonishingly complex corporate structures, with multiple different subsidiaries and the use of offshore companies to minimise tax liabilities</a:t>
            </a:r>
          </a:p>
          <a:p>
            <a:pPr lvl="0"/>
            <a:r>
              <a:rPr lang="en-GB" dirty="0"/>
              <a:t>Governance has focused on maximising the business's value to shareholders rather than delivering outstanding services and value to the taxpayer. </a:t>
            </a:r>
            <a:r>
              <a:rPr lang="en-GB" baseline="30000" dirty="0"/>
              <a:t>4</a:t>
            </a:r>
          </a:p>
          <a:p>
            <a:pPr marL="0" indent="0">
              <a:buNone/>
            </a:pPr>
            <a:endParaRPr lang="en-GB" dirty="0"/>
          </a:p>
          <a:p>
            <a:pPr marL="0" indent="0">
              <a:buNone/>
            </a:pPr>
            <a:r>
              <a:rPr lang="en-GB" dirty="0"/>
              <a:t>Horton makes a strong case that this system has extended into the use of labour. </a:t>
            </a:r>
            <a:r>
              <a:rPr lang="en-GB" baseline="30000" dirty="0"/>
              <a:t>5</a:t>
            </a:r>
          </a:p>
        </p:txBody>
      </p:sp>
    </p:spTree>
    <p:extLst>
      <p:ext uri="{BB962C8B-B14F-4D97-AF65-F5344CB8AC3E}">
        <p14:creationId xmlns:p14="http://schemas.microsoft.com/office/powerpoint/2010/main" val="1423200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F46DF-BF57-945A-D99B-64B0303385C2}"/>
              </a:ext>
            </a:extLst>
          </p:cNvPr>
          <p:cNvSpPr>
            <a:spLocks noGrp="1"/>
          </p:cNvSpPr>
          <p:nvPr>
            <p:ph type="title"/>
          </p:nvPr>
        </p:nvSpPr>
        <p:spPr/>
        <p:txBody>
          <a:bodyPr>
            <a:normAutofit fontScale="90000"/>
          </a:bodyPr>
          <a:lstStyle/>
          <a:p>
            <a:r>
              <a:rPr lang="en-GB" dirty="0"/>
              <a:t>3/. Mental Health for children and young people </a:t>
            </a:r>
          </a:p>
        </p:txBody>
      </p:sp>
      <p:sp>
        <p:nvSpPr>
          <p:cNvPr id="3" name="Text Placeholder 2">
            <a:extLst>
              <a:ext uri="{FF2B5EF4-FFF2-40B4-BE49-F238E27FC236}">
                <a16:creationId xmlns:a16="http://schemas.microsoft.com/office/drawing/2014/main" id="{5189402D-A6BF-32B2-8BF2-1110BE9A056F}"/>
              </a:ext>
            </a:extLst>
          </p:cNvPr>
          <p:cNvSpPr>
            <a:spLocks noGrp="1"/>
          </p:cNvSpPr>
          <p:nvPr>
            <p:ph type="body" idx="1"/>
          </p:nvPr>
        </p:nvSpPr>
        <p:spPr/>
        <p:txBody>
          <a:bodyPr/>
          <a:lstStyle/>
          <a:p>
            <a:r>
              <a:rPr lang="en-GB" dirty="0"/>
              <a:t>( an illustrative example) </a:t>
            </a:r>
          </a:p>
        </p:txBody>
      </p:sp>
    </p:spTree>
    <p:extLst>
      <p:ext uri="{BB962C8B-B14F-4D97-AF65-F5344CB8AC3E}">
        <p14:creationId xmlns:p14="http://schemas.microsoft.com/office/powerpoint/2010/main" val="3812923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5B9D-1D39-82DF-2B87-494DC47AE4CC}"/>
              </a:ext>
            </a:extLst>
          </p:cNvPr>
          <p:cNvSpPr>
            <a:spLocks noGrp="1"/>
          </p:cNvSpPr>
          <p:nvPr>
            <p:ph type="title"/>
          </p:nvPr>
        </p:nvSpPr>
        <p:spPr/>
        <p:txBody>
          <a:bodyPr/>
          <a:lstStyle/>
          <a:p>
            <a:r>
              <a:rPr lang="en-GB" dirty="0"/>
              <a:t>Mental Health </a:t>
            </a:r>
          </a:p>
        </p:txBody>
      </p:sp>
      <p:sp>
        <p:nvSpPr>
          <p:cNvPr id="3" name="Content Placeholder 2">
            <a:extLst>
              <a:ext uri="{FF2B5EF4-FFF2-40B4-BE49-F238E27FC236}">
                <a16:creationId xmlns:a16="http://schemas.microsoft.com/office/drawing/2014/main" id="{F5087D32-2D89-F2C3-6887-8994ED13E29B}"/>
              </a:ext>
            </a:extLst>
          </p:cNvPr>
          <p:cNvSpPr>
            <a:spLocks noGrp="1"/>
          </p:cNvSpPr>
          <p:nvPr>
            <p:ph sz="half" idx="1"/>
          </p:nvPr>
        </p:nvSpPr>
        <p:spPr/>
        <p:txBody>
          <a:bodyPr>
            <a:normAutofit fontScale="77500" lnSpcReduction="20000"/>
          </a:bodyPr>
          <a:lstStyle/>
          <a:p>
            <a:r>
              <a:rPr lang="en-GB" dirty="0"/>
              <a:t>In 2023, the NHS spent £2.358 bn – 13.3% of its total mental health budget – sending mental health patients to private hospitals. This was £296m more than in 2022.</a:t>
            </a:r>
            <a:r>
              <a:rPr lang="en-GB" baseline="30000" dirty="0"/>
              <a:t> 5</a:t>
            </a:r>
          </a:p>
          <a:p>
            <a:r>
              <a:rPr lang="en-GB" dirty="0"/>
              <a:t>Data from NHS England shows that hospital admissions for mental health reasons have increased by 20 per cent since 2017 for 11 to 25-year-olds</a:t>
            </a:r>
            <a:r>
              <a:rPr lang="en-GB" baseline="30000" dirty="0"/>
              <a:t> </a:t>
            </a:r>
          </a:p>
          <a:p>
            <a:r>
              <a:rPr lang="en-GB" dirty="0"/>
              <a:t>Out-of-area placement volumes have been increasing despite a clear central policy objective to eliminate them.</a:t>
            </a:r>
          </a:p>
          <a:p>
            <a:r>
              <a:rPr lang="en-GB" dirty="0"/>
              <a:t>45% of all looked after children in England have a diagnosable mental health condition (compared with 10% of all children) </a:t>
            </a:r>
            <a:r>
              <a:rPr lang="en-GB" baseline="30000" dirty="0"/>
              <a:t>6</a:t>
            </a:r>
          </a:p>
          <a:p>
            <a:endParaRPr lang="en-GB" dirty="0"/>
          </a:p>
          <a:p>
            <a:endParaRPr lang="en-GB" dirty="0"/>
          </a:p>
        </p:txBody>
      </p:sp>
      <p:pic>
        <p:nvPicPr>
          <p:cNvPr id="19" name="Content Placeholder 18" descr="Busy crowd">
            <a:extLst>
              <a:ext uri="{FF2B5EF4-FFF2-40B4-BE49-F238E27FC236}">
                <a16:creationId xmlns:a16="http://schemas.microsoft.com/office/drawing/2014/main" id="{8606B09D-3442-45E3-94B9-0CFE52686643}"/>
              </a:ext>
            </a:extLst>
          </p:cNvPr>
          <p:cNvPicPr>
            <a:picLocks noGrp="1" noChangeAspect="1"/>
          </p:cNvPicPr>
          <p:nvPr>
            <p:ph sz="half" idx="2"/>
          </p:nvPr>
        </p:nvPicPr>
        <p:blipFill>
          <a:blip r:embed="rId2"/>
          <a:stretch>
            <a:fillRect/>
          </a:stretch>
        </p:blipFill>
        <p:spPr>
          <a:xfrm>
            <a:off x="6172200" y="2274094"/>
            <a:ext cx="5181600" cy="3454400"/>
          </a:xfrm>
        </p:spPr>
      </p:pic>
    </p:spTree>
    <p:extLst>
      <p:ext uri="{BB962C8B-B14F-4D97-AF65-F5344CB8AC3E}">
        <p14:creationId xmlns:p14="http://schemas.microsoft.com/office/powerpoint/2010/main" val="2251871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09F28-6AFE-329A-A60F-A10EF2311F53}"/>
              </a:ext>
            </a:extLst>
          </p:cNvPr>
          <p:cNvSpPr>
            <a:spLocks noGrp="1"/>
          </p:cNvSpPr>
          <p:nvPr>
            <p:ph type="title"/>
          </p:nvPr>
        </p:nvSpPr>
        <p:spPr/>
        <p:txBody>
          <a:bodyPr/>
          <a:lstStyle/>
          <a:p>
            <a:r>
              <a:rPr lang="en-GB" dirty="0"/>
              <a:t>The core of respect and value for everyone</a:t>
            </a:r>
          </a:p>
        </p:txBody>
      </p:sp>
      <p:sp>
        <p:nvSpPr>
          <p:cNvPr id="4" name="Content Placeholder 3">
            <a:extLst>
              <a:ext uri="{FF2B5EF4-FFF2-40B4-BE49-F238E27FC236}">
                <a16:creationId xmlns:a16="http://schemas.microsoft.com/office/drawing/2014/main" id="{F25FC5EC-5398-B4AD-A36D-9D657EE7E7D2}"/>
              </a:ext>
            </a:extLst>
          </p:cNvPr>
          <p:cNvSpPr>
            <a:spLocks noGrp="1"/>
          </p:cNvSpPr>
          <p:nvPr>
            <p:ph sz="half" idx="1"/>
          </p:nvPr>
        </p:nvSpPr>
        <p:spPr>
          <a:xfrm>
            <a:off x="838200" y="1954635"/>
            <a:ext cx="5181600" cy="4222328"/>
          </a:xfrm>
        </p:spPr>
        <p:txBody>
          <a:bodyPr>
            <a:normAutofit/>
          </a:bodyPr>
          <a:lstStyle/>
          <a:p>
            <a:pPr marL="0" indent="0">
              <a:buNone/>
            </a:pPr>
            <a:r>
              <a:rPr lang="en-GB" dirty="0"/>
              <a:t>Half of the areas did not have a targeted service for LGBTQ+ young people, and two-thirds did not have any targeted service for young people from ethnic minority groups or for other underserved groups, including refugee and asylum-seekers or care-experienced young people. </a:t>
            </a:r>
            <a:r>
              <a:rPr lang="en-GB" baseline="30000" dirty="0"/>
              <a:t>7</a:t>
            </a:r>
          </a:p>
          <a:p>
            <a:pPr marL="0" indent="0">
              <a:buNone/>
            </a:pPr>
            <a:endParaRPr lang="en-GB" dirty="0"/>
          </a:p>
          <a:p>
            <a:pPr marL="0" indent="0">
              <a:buNone/>
            </a:pPr>
            <a:endParaRPr lang="en-GB" dirty="0"/>
          </a:p>
        </p:txBody>
      </p:sp>
      <p:sp>
        <p:nvSpPr>
          <p:cNvPr id="5" name="Content Placeholder 4">
            <a:extLst>
              <a:ext uri="{FF2B5EF4-FFF2-40B4-BE49-F238E27FC236}">
                <a16:creationId xmlns:a16="http://schemas.microsoft.com/office/drawing/2014/main" id="{B6F4E674-7F15-F4C8-BDBA-D01374C08EED}"/>
              </a:ext>
            </a:extLst>
          </p:cNvPr>
          <p:cNvSpPr>
            <a:spLocks noGrp="1"/>
          </p:cNvSpPr>
          <p:nvPr>
            <p:ph sz="half" idx="2"/>
          </p:nvPr>
        </p:nvSpPr>
        <p:spPr/>
        <p:txBody>
          <a:bodyPr>
            <a:normAutofit/>
          </a:bodyPr>
          <a:lstStyle/>
          <a:p>
            <a:pPr marL="0" indent="0">
              <a:buNone/>
            </a:pPr>
            <a:r>
              <a:rPr lang="en-GB" dirty="0"/>
              <a:t> </a:t>
            </a:r>
          </a:p>
          <a:p>
            <a:endParaRPr lang="en-GB" dirty="0"/>
          </a:p>
        </p:txBody>
      </p:sp>
      <p:pic>
        <p:nvPicPr>
          <p:cNvPr id="7" name="Picture 6" descr="A graph of a number of individuals&#10;&#10;AI-generated content may be incorrect.">
            <a:extLst>
              <a:ext uri="{FF2B5EF4-FFF2-40B4-BE49-F238E27FC236}">
                <a16:creationId xmlns:a16="http://schemas.microsoft.com/office/drawing/2014/main" id="{6D99E36A-39C7-9111-E115-065187EB2DB2}"/>
              </a:ext>
            </a:extLst>
          </p:cNvPr>
          <p:cNvPicPr>
            <a:picLocks noChangeAspect="1"/>
          </p:cNvPicPr>
          <p:nvPr/>
        </p:nvPicPr>
        <p:blipFill>
          <a:blip r:embed="rId2"/>
          <a:stretch>
            <a:fillRect/>
          </a:stretch>
        </p:blipFill>
        <p:spPr>
          <a:xfrm>
            <a:off x="6367244" y="1690688"/>
            <a:ext cx="5279278" cy="4684945"/>
          </a:xfrm>
          <a:prstGeom prst="rect">
            <a:avLst/>
          </a:prstGeom>
        </p:spPr>
      </p:pic>
    </p:spTree>
    <p:extLst>
      <p:ext uri="{BB962C8B-B14F-4D97-AF65-F5344CB8AC3E}">
        <p14:creationId xmlns:p14="http://schemas.microsoft.com/office/powerpoint/2010/main" val="314685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B98F1-1879-08FE-95D5-5808FE73EF76}"/>
              </a:ext>
            </a:extLst>
          </p:cNvPr>
          <p:cNvSpPr>
            <a:spLocks noGrp="1"/>
          </p:cNvSpPr>
          <p:nvPr>
            <p:ph type="title"/>
          </p:nvPr>
        </p:nvSpPr>
        <p:spPr/>
        <p:txBody>
          <a:bodyPr/>
          <a:lstStyle/>
          <a:p>
            <a:r>
              <a:rPr lang="en-GB" dirty="0"/>
              <a:t>Broad, intelligent partnerships </a:t>
            </a:r>
          </a:p>
        </p:txBody>
      </p:sp>
      <p:pic>
        <p:nvPicPr>
          <p:cNvPr id="5" name="Content Placeholder 4">
            <a:extLst>
              <a:ext uri="{FF2B5EF4-FFF2-40B4-BE49-F238E27FC236}">
                <a16:creationId xmlns:a16="http://schemas.microsoft.com/office/drawing/2014/main" id="{80075730-9BCA-6AA0-6A2F-6EEB2805526E}"/>
              </a:ext>
            </a:extLst>
          </p:cNvPr>
          <p:cNvPicPr>
            <a:picLocks noGrp="1" noChangeAspect="1"/>
          </p:cNvPicPr>
          <p:nvPr>
            <p:ph sz="half" idx="1"/>
          </p:nvPr>
        </p:nvPicPr>
        <p:blipFill>
          <a:blip r:embed="rId2"/>
          <a:stretch>
            <a:fillRect/>
          </a:stretch>
        </p:blipFill>
        <p:spPr>
          <a:xfrm>
            <a:off x="838200" y="1413933"/>
            <a:ext cx="10854852" cy="4475139"/>
          </a:xfrm>
        </p:spPr>
      </p:pic>
    </p:spTree>
    <p:extLst>
      <p:ext uri="{BB962C8B-B14F-4D97-AF65-F5344CB8AC3E}">
        <p14:creationId xmlns:p14="http://schemas.microsoft.com/office/powerpoint/2010/main" val="3791103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0C804-3BE6-4039-BBB1-7332FBDBD53C}"/>
              </a:ext>
            </a:extLst>
          </p:cNvPr>
          <p:cNvSpPr>
            <a:spLocks noGrp="1"/>
          </p:cNvSpPr>
          <p:nvPr>
            <p:ph type="title"/>
          </p:nvPr>
        </p:nvSpPr>
        <p:spPr/>
        <p:txBody>
          <a:bodyPr/>
          <a:lstStyle/>
          <a:p>
            <a:r>
              <a:rPr lang="en-GB" dirty="0"/>
              <a:t>4/. Focussing on value</a:t>
            </a:r>
          </a:p>
        </p:txBody>
      </p:sp>
    </p:spTree>
    <p:extLst>
      <p:ext uri="{BB962C8B-B14F-4D97-AF65-F5344CB8AC3E}">
        <p14:creationId xmlns:p14="http://schemas.microsoft.com/office/powerpoint/2010/main" val="28318423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5D3E4-9109-3DE8-B982-F6D0FE6A8A6A}"/>
              </a:ext>
            </a:extLst>
          </p:cNvPr>
          <p:cNvSpPr>
            <a:spLocks noGrp="1"/>
          </p:cNvSpPr>
          <p:nvPr>
            <p:ph type="title"/>
          </p:nvPr>
        </p:nvSpPr>
        <p:spPr/>
        <p:txBody>
          <a:bodyPr/>
          <a:lstStyle/>
          <a:p>
            <a:r>
              <a:rPr lang="en-GB" dirty="0"/>
              <a:t>A focus upon value</a:t>
            </a:r>
          </a:p>
        </p:txBody>
      </p:sp>
      <p:sp>
        <p:nvSpPr>
          <p:cNvPr id="3" name="Content Placeholder 2">
            <a:extLst>
              <a:ext uri="{FF2B5EF4-FFF2-40B4-BE49-F238E27FC236}">
                <a16:creationId xmlns:a16="http://schemas.microsoft.com/office/drawing/2014/main" id="{C7E58DD2-D3A4-877C-B0AF-2673DC6044B0}"/>
              </a:ext>
            </a:extLst>
          </p:cNvPr>
          <p:cNvSpPr>
            <a:spLocks noGrp="1"/>
          </p:cNvSpPr>
          <p:nvPr>
            <p:ph idx="1"/>
          </p:nvPr>
        </p:nvSpPr>
        <p:spPr/>
        <p:txBody>
          <a:bodyPr>
            <a:normAutofit fontScale="92500" lnSpcReduction="20000"/>
          </a:bodyPr>
          <a:lstStyle/>
          <a:p>
            <a:r>
              <a:rPr lang="en-GB" dirty="0"/>
              <a:t>Shifting incentives to what matters to the child and family </a:t>
            </a:r>
          </a:p>
          <a:p>
            <a:r>
              <a:rPr lang="en-GB" dirty="0"/>
              <a:t>Inequality and inequity are played out in the lives of children, and tackling this needs to be hardwired into what we do. </a:t>
            </a:r>
          </a:p>
          <a:p>
            <a:r>
              <a:rPr lang="en-GB" dirty="0"/>
              <a:t>Better measurement – including what happens over time</a:t>
            </a:r>
          </a:p>
          <a:p>
            <a:r>
              <a:rPr lang="en-GB" dirty="0"/>
              <a:t>Personal safety, psychological and emotional well-being, and educational progress are a good start.</a:t>
            </a:r>
          </a:p>
          <a:p>
            <a:r>
              <a:rPr lang="en-GB" dirty="0"/>
              <a:t>Combined with the measurement of value in place, particularly through the workforce </a:t>
            </a:r>
          </a:p>
          <a:p>
            <a:r>
              <a:rPr lang="en-GB" dirty="0"/>
              <a:t>Driving improvement and innovation through being able to show what good looks like </a:t>
            </a:r>
          </a:p>
          <a:p>
            <a:r>
              <a:rPr lang="en-GB" dirty="0"/>
              <a:t>Creating guardrails that define what matters in this public space </a:t>
            </a:r>
          </a:p>
          <a:p>
            <a:pPr marL="0" indent="0">
              <a:buNone/>
            </a:pPr>
            <a:endParaRPr lang="en-GB" dirty="0"/>
          </a:p>
          <a:p>
            <a:endParaRPr lang="en-GB" dirty="0"/>
          </a:p>
        </p:txBody>
      </p:sp>
    </p:spTree>
    <p:extLst>
      <p:ext uri="{BB962C8B-B14F-4D97-AF65-F5344CB8AC3E}">
        <p14:creationId xmlns:p14="http://schemas.microsoft.com/office/powerpoint/2010/main" val="1727930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7947AB-FB60-7667-053A-809A4D053E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B6CB04-DA5D-B456-E998-9E75379EAB45}"/>
              </a:ext>
            </a:extLst>
          </p:cNvPr>
          <p:cNvSpPr>
            <a:spLocks noGrp="1"/>
          </p:cNvSpPr>
          <p:nvPr>
            <p:ph type="title"/>
          </p:nvPr>
        </p:nvSpPr>
        <p:spPr/>
        <p:txBody>
          <a:bodyPr anchor="ctr">
            <a:normAutofit/>
          </a:bodyPr>
          <a:lstStyle/>
          <a:p>
            <a:r>
              <a:rPr lang="en-GB" dirty="0"/>
              <a:t>Content</a:t>
            </a:r>
          </a:p>
        </p:txBody>
      </p:sp>
      <p:sp>
        <p:nvSpPr>
          <p:cNvPr id="3" name="Content Placeholder 2">
            <a:extLst>
              <a:ext uri="{FF2B5EF4-FFF2-40B4-BE49-F238E27FC236}">
                <a16:creationId xmlns:a16="http://schemas.microsoft.com/office/drawing/2014/main" id="{B7F35724-AA5B-F5DA-7F0F-E603E90E720B}"/>
              </a:ext>
            </a:extLst>
          </p:cNvPr>
          <p:cNvSpPr>
            <a:spLocks noGrp="1"/>
          </p:cNvSpPr>
          <p:nvPr>
            <p:ph sz="half" idx="1"/>
          </p:nvPr>
        </p:nvSpPr>
        <p:spPr>
          <a:xfrm>
            <a:off x="838200" y="1946245"/>
            <a:ext cx="5181600" cy="4230717"/>
          </a:xfrm>
        </p:spPr>
        <p:txBody>
          <a:bodyPr>
            <a:normAutofit/>
          </a:bodyPr>
          <a:lstStyle/>
          <a:p>
            <a:pPr marL="0" indent="0">
              <a:buNone/>
            </a:pPr>
            <a:r>
              <a:rPr lang="en-GB" sz="2400" dirty="0"/>
              <a:t>We can reinvigorate commissioning through: </a:t>
            </a:r>
          </a:p>
          <a:p>
            <a:r>
              <a:rPr lang="en-GB" sz="2400" dirty="0"/>
              <a:t>Core values and processes</a:t>
            </a:r>
          </a:p>
          <a:p>
            <a:r>
              <a:rPr lang="en-GB" sz="2400" dirty="0"/>
              <a:t>Engaging with the financing of care</a:t>
            </a:r>
          </a:p>
          <a:p>
            <a:r>
              <a:rPr lang="en-GB" sz="2400" dirty="0"/>
              <a:t>Focusing upon value</a:t>
            </a:r>
          </a:p>
          <a:p>
            <a:r>
              <a:rPr lang="en-GB" sz="2400" dirty="0"/>
              <a:t>An example of how hard diversity and equality are to achieve</a:t>
            </a:r>
          </a:p>
          <a:p>
            <a:r>
              <a:rPr lang="en-GB" sz="2400" dirty="0"/>
              <a:t>A focus upon value</a:t>
            </a:r>
          </a:p>
          <a:p>
            <a:endParaRPr lang="en-GB" sz="2400" dirty="0"/>
          </a:p>
        </p:txBody>
      </p:sp>
      <p:pic>
        <p:nvPicPr>
          <p:cNvPr id="6" name="Content Placeholder 5" descr="White coffee mug">
            <a:extLst>
              <a:ext uri="{FF2B5EF4-FFF2-40B4-BE49-F238E27FC236}">
                <a16:creationId xmlns:a16="http://schemas.microsoft.com/office/drawing/2014/main" id="{783472DD-94B7-5B0F-016C-432D453B6CCB}"/>
              </a:ext>
            </a:extLst>
          </p:cNvPr>
          <p:cNvPicPr>
            <a:picLocks noGrp="1" noChangeAspect="1"/>
          </p:cNvPicPr>
          <p:nvPr>
            <p:ph sz="half" idx="2"/>
          </p:nvPr>
        </p:nvPicPr>
        <p:blipFill>
          <a:blip r:embed="rId2">
            <a:extLst>
              <a:ext uri="{28A0092B-C50C-407E-A947-70E740481C1C}">
                <a14:useLocalDpi xmlns:a14="http://schemas.microsoft.com/office/drawing/2010/main"/>
              </a:ext>
            </a:extLst>
          </a:blip>
          <a:stretch>
            <a:fillRect/>
          </a:stretch>
        </p:blipFill>
        <p:spPr>
          <a:xfrm>
            <a:off x="6172200" y="2058194"/>
            <a:ext cx="5181600" cy="3886200"/>
          </a:xfrm>
        </p:spPr>
      </p:pic>
    </p:spTree>
    <p:extLst>
      <p:ext uri="{BB962C8B-B14F-4D97-AF65-F5344CB8AC3E}">
        <p14:creationId xmlns:p14="http://schemas.microsoft.com/office/powerpoint/2010/main" val="153078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796BA0-6B22-92B2-C7DD-64D1B0D0070B}"/>
              </a:ext>
            </a:extLst>
          </p:cNvPr>
          <p:cNvSpPr>
            <a:spLocks noGrp="1"/>
          </p:cNvSpPr>
          <p:nvPr>
            <p:ph type="title"/>
          </p:nvPr>
        </p:nvSpPr>
        <p:spPr/>
        <p:txBody>
          <a:bodyPr>
            <a:normAutofit/>
          </a:bodyPr>
          <a:lstStyle/>
          <a:p>
            <a:r>
              <a:rPr lang="en-GB" dirty="0"/>
              <a:t>Some steps along the way</a:t>
            </a:r>
          </a:p>
        </p:txBody>
      </p:sp>
      <p:sp>
        <p:nvSpPr>
          <p:cNvPr id="5" name="Content Placeholder 4">
            <a:extLst>
              <a:ext uri="{FF2B5EF4-FFF2-40B4-BE49-F238E27FC236}">
                <a16:creationId xmlns:a16="http://schemas.microsoft.com/office/drawing/2014/main" id="{9C20335F-E801-A9D3-ECA0-87D3026A8992}"/>
              </a:ext>
            </a:extLst>
          </p:cNvPr>
          <p:cNvSpPr>
            <a:spLocks noGrp="1"/>
          </p:cNvSpPr>
          <p:nvPr>
            <p:ph idx="1"/>
          </p:nvPr>
        </p:nvSpPr>
        <p:spPr/>
        <p:txBody>
          <a:bodyPr>
            <a:normAutofit lnSpcReduction="10000"/>
          </a:bodyPr>
          <a:lstStyle/>
          <a:p>
            <a:r>
              <a:rPr lang="en-GB" dirty="0"/>
              <a:t>Being led by values, Turning Point is “inspired by possibility” Honeycomb Group will  “never shut the door”</a:t>
            </a:r>
          </a:p>
          <a:p>
            <a:r>
              <a:rPr lang="en-GB" dirty="0"/>
              <a:t>Seriously valuing lived experience and its place in the workforce </a:t>
            </a:r>
          </a:p>
          <a:p>
            <a:r>
              <a:rPr lang="en-GB" dirty="0"/>
              <a:t>Deep co-production (Holly House, Stafford – with the ICB)</a:t>
            </a:r>
          </a:p>
          <a:p>
            <a:r>
              <a:rPr lang="en-GB" dirty="0"/>
              <a:t>Changing systems from within – Turning Point working with </a:t>
            </a:r>
            <a:r>
              <a:rPr lang="en-GB" dirty="0" err="1"/>
              <a:t>LDEngland</a:t>
            </a:r>
            <a:r>
              <a:rPr lang="en-GB" dirty="0"/>
              <a:t> on involvement and coproduction </a:t>
            </a:r>
          </a:p>
          <a:p>
            <a:r>
              <a:rPr lang="en-GB" dirty="0"/>
              <a:t>Workforce – </a:t>
            </a:r>
            <a:r>
              <a:rPr lang="en-GB" dirty="0" err="1"/>
              <a:t>ThinkAhead</a:t>
            </a:r>
            <a:r>
              <a:rPr lang="en-GB" dirty="0"/>
              <a:t> and mental health </a:t>
            </a:r>
          </a:p>
          <a:p>
            <a:r>
              <a:rPr lang="en-GB" dirty="0"/>
              <a:t>Wider roles and impact: look what warmer homes might do?! Thriving connected communities </a:t>
            </a:r>
          </a:p>
          <a:p>
            <a:pPr marL="0" indent="0">
              <a:buNone/>
            </a:pPr>
            <a:endParaRPr lang="en-GB" dirty="0"/>
          </a:p>
          <a:p>
            <a:endParaRPr lang="en-GB" dirty="0"/>
          </a:p>
        </p:txBody>
      </p:sp>
    </p:spTree>
    <p:extLst>
      <p:ext uri="{BB962C8B-B14F-4D97-AF65-F5344CB8AC3E}">
        <p14:creationId xmlns:p14="http://schemas.microsoft.com/office/powerpoint/2010/main" val="2999383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9CCE824-2203-694B-CC08-99DAAD8740BB}"/>
              </a:ext>
            </a:extLst>
          </p:cNvPr>
          <p:cNvSpPr>
            <a:spLocks noGrp="1"/>
          </p:cNvSpPr>
          <p:nvPr>
            <p:ph type="title"/>
          </p:nvPr>
        </p:nvSpPr>
        <p:spPr>
          <a:xfrm>
            <a:off x="838200" y="365125"/>
            <a:ext cx="10515600" cy="1325563"/>
          </a:xfrm>
        </p:spPr>
        <p:txBody>
          <a:bodyPr/>
          <a:lstStyle/>
          <a:p>
            <a:r>
              <a:rPr lang="en-US" dirty="0"/>
              <a:t>Focus upon value</a:t>
            </a:r>
          </a:p>
        </p:txBody>
      </p:sp>
      <p:pic>
        <p:nvPicPr>
          <p:cNvPr id="6" name="Picture 5" descr="small businessman">
            <a:extLst>
              <a:ext uri="{FF2B5EF4-FFF2-40B4-BE49-F238E27FC236}">
                <a16:creationId xmlns:a16="http://schemas.microsoft.com/office/drawing/2014/main" id="{AC9ED9BB-E3AC-F5CC-6CDB-F1F5E7BC0A87}"/>
              </a:ext>
            </a:extLst>
          </p:cNvPr>
          <p:cNvPicPr>
            <a:picLocks noChangeAspect="1"/>
          </p:cNvPicPr>
          <p:nvPr/>
        </p:nvPicPr>
        <p:blipFill>
          <a:blip r:embed="rId2">
            <a:extLst>
              <a:ext uri="{28A0092B-C50C-407E-A947-70E740481C1C}">
                <a14:useLocalDpi xmlns:a14="http://schemas.microsoft.com/office/drawing/2010/main"/>
              </a:ext>
            </a:extLst>
          </a:blip>
          <a:srcRect b="-1"/>
          <a:stretch>
            <a:fillRect/>
          </a:stretch>
        </p:blipFill>
        <p:spPr>
          <a:xfrm>
            <a:off x="838200" y="1825625"/>
            <a:ext cx="5078529" cy="4264782"/>
          </a:xfrm>
          <a:prstGeom prst="rect">
            <a:avLst/>
          </a:prstGeom>
          <a:noFill/>
        </p:spPr>
      </p:pic>
      <p:sp>
        <p:nvSpPr>
          <p:cNvPr id="3" name="Content Placeholder 2">
            <a:extLst>
              <a:ext uri="{FF2B5EF4-FFF2-40B4-BE49-F238E27FC236}">
                <a16:creationId xmlns:a16="http://schemas.microsoft.com/office/drawing/2014/main" id="{499F5382-BDC5-6F7C-44AA-B2444FCD65A0}"/>
              </a:ext>
            </a:extLst>
          </p:cNvPr>
          <p:cNvSpPr>
            <a:spLocks noGrp="1"/>
          </p:cNvSpPr>
          <p:nvPr>
            <p:ph sz="half" idx="2"/>
          </p:nvPr>
        </p:nvSpPr>
        <p:spPr>
          <a:xfrm>
            <a:off x="6172200" y="1825625"/>
            <a:ext cx="5181600" cy="4351338"/>
          </a:xfrm>
        </p:spPr>
        <p:txBody>
          <a:bodyPr>
            <a:normAutofit/>
          </a:bodyPr>
          <a:lstStyle/>
          <a:p>
            <a:r>
              <a:rPr lang="en-GB" dirty="0"/>
              <a:t>Real accountability should be to those who draw upon services. </a:t>
            </a:r>
          </a:p>
          <a:p>
            <a:r>
              <a:rPr lang="en-GB" dirty="0"/>
              <a:t>Is there any reason great providers and commissioners wouldn’t want a child to know how the organisation works? </a:t>
            </a:r>
          </a:p>
          <a:p>
            <a:r>
              <a:rPr lang="en-GB" dirty="0"/>
              <a:t>How do we create health and care? </a:t>
            </a:r>
          </a:p>
          <a:p>
            <a:endParaRPr lang="en-GB" dirty="0"/>
          </a:p>
        </p:txBody>
      </p:sp>
    </p:spTree>
    <p:extLst>
      <p:ext uri="{BB962C8B-B14F-4D97-AF65-F5344CB8AC3E}">
        <p14:creationId xmlns:p14="http://schemas.microsoft.com/office/powerpoint/2010/main" val="18418183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0069A-0FB1-9912-D17E-6EBAB35C46AE}"/>
              </a:ext>
            </a:extLst>
          </p:cNvPr>
          <p:cNvSpPr>
            <a:spLocks noGrp="1"/>
          </p:cNvSpPr>
          <p:nvPr>
            <p:ph type="title"/>
          </p:nvPr>
        </p:nvSpPr>
        <p:spPr/>
        <p:txBody>
          <a:bodyPr/>
          <a:lstStyle/>
          <a:p>
            <a:r>
              <a:rPr lang="en-GB" dirty="0"/>
              <a:t>Learning from all of social care</a:t>
            </a:r>
            <a:br>
              <a:rPr lang="en-GB" dirty="0"/>
            </a:br>
            <a:endParaRPr lang="en-GB" dirty="0"/>
          </a:p>
        </p:txBody>
      </p:sp>
      <p:sp>
        <p:nvSpPr>
          <p:cNvPr id="3" name="Content Placeholder 2">
            <a:extLst>
              <a:ext uri="{FF2B5EF4-FFF2-40B4-BE49-F238E27FC236}">
                <a16:creationId xmlns:a16="http://schemas.microsoft.com/office/drawing/2014/main" id="{A1DF8773-151A-E1F7-39B0-9AF637E08E86}"/>
              </a:ext>
            </a:extLst>
          </p:cNvPr>
          <p:cNvSpPr>
            <a:spLocks noGrp="1"/>
          </p:cNvSpPr>
          <p:nvPr>
            <p:ph sz="half" idx="1"/>
          </p:nvPr>
        </p:nvSpPr>
        <p:spPr/>
        <p:txBody>
          <a:bodyPr/>
          <a:lstStyle/>
          <a:p>
            <a:endParaRPr lang="en-GB" dirty="0"/>
          </a:p>
          <a:p>
            <a:endParaRPr lang="en-GB" dirty="0"/>
          </a:p>
          <a:p>
            <a:pPr marL="0" indent="0">
              <a:buNone/>
            </a:pPr>
            <a:r>
              <a:rPr lang="en-GB" dirty="0"/>
              <a:t>Horizons –  the Lincolnshire Recovery Partnership's offer to young people </a:t>
            </a:r>
          </a:p>
          <a:p>
            <a:pPr marL="0" indent="0">
              <a:buNone/>
            </a:pPr>
            <a:endParaRPr lang="en-GB" dirty="0"/>
          </a:p>
        </p:txBody>
      </p:sp>
      <p:sp>
        <p:nvSpPr>
          <p:cNvPr id="4" name="Content Placeholder 3">
            <a:extLst>
              <a:ext uri="{FF2B5EF4-FFF2-40B4-BE49-F238E27FC236}">
                <a16:creationId xmlns:a16="http://schemas.microsoft.com/office/drawing/2014/main" id="{CEE54071-35FE-54E3-9692-9C4287D32A31}"/>
              </a:ext>
            </a:extLst>
          </p:cNvPr>
          <p:cNvSpPr>
            <a:spLocks noGrp="1"/>
          </p:cNvSpPr>
          <p:nvPr>
            <p:ph sz="half" idx="2"/>
          </p:nvPr>
        </p:nvSpPr>
        <p:spPr/>
        <p:txBody>
          <a:bodyPr/>
          <a:lstStyle/>
          <a:p>
            <a:endParaRPr lang="en-GB" dirty="0"/>
          </a:p>
          <a:p>
            <a:pPr marL="0" indent="0">
              <a:buNone/>
            </a:pPr>
            <a:r>
              <a:rPr lang="en-GB" dirty="0"/>
              <a:t>“ </a:t>
            </a:r>
            <a:r>
              <a:rPr lang="en-GB" b="1" dirty="0"/>
              <a:t>I would have never have gotten where I am today without you and your amazing support and honesty. There will never be a time I forget about the difference Horizon has made in my life.”</a:t>
            </a:r>
          </a:p>
          <a:p>
            <a:pPr marL="0" indent="0">
              <a:buNone/>
            </a:pPr>
            <a:r>
              <a:rPr lang="en-GB" dirty="0"/>
              <a:t>Young Person, Stamford</a:t>
            </a:r>
          </a:p>
        </p:txBody>
      </p:sp>
    </p:spTree>
    <p:extLst>
      <p:ext uri="{BB962C8B-B14F-4D97-AF65-F5344CB8AC3E}">
        <p14:creationId xmlns:p14="http://schemas.microsoft.com/office/powerpoint/2010/main" val="2698468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young child who is smiling at the camera&#10;&#10;Description automatically generated">
            <a:extLst>
              <a:ext uri="{FF2B5EF4-FFF2-40B4-BE49-F238E27FC236}">
                <a16:creationId xmlns:a16="http://schemas.microsoft.com/office/drawing/2014/main" id="{BF80C874-B8B0-114D-A342-99E7F42EDEDA}"/>
              </a:ext>
            </a:extLst>
          </p:cNvPr>
          <p:cNvPicPr>
            <a:picLocks noChangeAspect="1"/>
          </p:cNvPicPr>
          <p:nvPr/>
        </p:nvPicPr>
        <p:blipFill rotWithShape="1">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a:xfrm>
            <a:off x="1" y="10"/>
            <a:ext cx="7608814" cy="6857990"/>
          </a:xfrm>
          <a:prstGeom prst="rect">
            <a:avLst/>
          </a:prstGeom>
        </p:spPr>
      </p:pic>
      <p:sp>
        <p:nvSpPr>
          <p:cNvPr id="4" name="Title 3">
            <a:extLst>
              <a:ext uri="{FF2B5EF4-FFF2-40B4-BE49-F238E27FC236}">
                <a16:creationId xmlns:a16="http://schemas.microsoft.com/office/drawing/2014/main" id="{C7F4089B-9D77-914C-B7FD-212A6AA978AD}"/>
              </a:ext>
            </a:extLst>
          </p:cNvPr>
          <p:cNvSpPr>
            <a:spLocks noGrp="1"/>
          </p:cNvSpPr>
          <p:nvPr>
            <p:ph type="title"/>
          </p:nvPr>
        </p:nvSpPr>
        <p:spPr>
          <a:xfrm>
            <a:off x="7935402" y="743446"/>
            <a:ext cx="3490404" cy="4692619"/>
          </a:xfrm>
          <a:noFill/>
        </p:spPr>
        <p:txBody>
          <a:bodyPr vert="horz" lIns="91440" tIns="45720" rIns="91440" bIns="45720" rtlCol="0" anchor="b" anchorCtr="0">
            <a:normAutofit/>
          </a:bodyPr>
          <a:lstStyle/>
          <a:p>
            <a:r>
              <a:rPr lang="en-US" sz="2900" spc="-100" dirty="0"/>
              <a:t>“You can not measure the meaning of turning on the lights behind one child’s eyes.” </a:t>
            </a:r>
            <a:br>
              <a:rPr lang="en-US" sz="2900" spc="-100" dirty="0"/>
            </a:br>
            <a:r>
              <a:rPr lang="en-US" sz="2900" spc="-100" dirty="0"/>
              <a:t>(Heifetz) </a:t>
            </a:r>
            <a:br>
              <a:rPr lang="en-US" sz="2900" spc="-100" dirty="0"/>
            </a:br>
            <a:br>
              <a:rPr lang="en-US" sz="2900" spc="-100" dirty="0"/>
            </a:br>
            <a:r>
              <a:rPr lang="en-US" sz="2900" spc="-100" dirty="0"/>
              <a:t>Thanks for all your hard work to make an impact. </a:t>
            </a:r>
          </a:p>
        </p:txBody>
      </p:sp>
      <p:pic>
        <p:nvPicPr>
          <p:cNvPr id="3" name="Picture 2" descr="A logo of a road with a sun and text&#10;&#10;AI-generated content may be incorrect.">
            <a:extLst>
              <a:ext uri="{FF2B5EF4-FFF2-40B4-BE49-F238E27FC236}">
                <a16:creationId xmlns:a16="http://schemas.microsoft.com/office/drawing/2014/main" id="{4F1816BF-FBD9-64D2-B51D-044F6B4AA9AB}"/>
              </a:ext>
            </a:extLst>
          </p:cNvPr>
          <p:cNvPicPr>
            <a:picLocks noChangeAspect="1"/>
          </p:cNvPicPr>
          <p:nvPr/>
        </p:nvPicPr>
        <p:blipFill>
          <a:blip r:embed="rId5"/>
          <a:stretch>
            <a:fillRect/>
          </a:stretch>
        </p:blipFill>
        <p:spPr>
          <a:xfrm>
            <a:off x="8886854" y="5635129"/>
            <a:ext cx="1587500" cy="958850"/>
          </a:xfrm>
          <a:prstGeom prst="rect">
            <a:avLst/>
          </a:prstGeom>
        </p:spPr>
      </p:pic>
    </p:spTree>
    <p:extLst>
      <p:ext uri="{BB962C8B-B14F-4D97-AF65-F5344CB8AC3E}">
        <p14:creationId xmlns:p14="http://schemas.microsoft.com/office/powerpoint/2010/main" val="2049323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9A3C2-6BA4-99BE-BF04-ED57517838CB}"/>
              </a:ext>
            </a:extLst>
          </p:cNvPr>
          <p:cNvSpPr>
            <a:spLocks noGrp="1"/>
          </p:cNvSpPr>
          <p:nvPr>
            <p:ph type="title"/>
          </p:nvPr>
        </p:nvSpPr>
        <p:spPr>
          <a:xfrm>
            <a:off x="8262256" y="365125"/>
            <a:ext cx="3091543" cy="1325563"/>
          </a:xfrm>
        </p:spPr>
        <p:txBody>
          <a:bodyPr/>
          <a:lstStyle/>
          <a:p>
            <a:r>
              <a:rPr lang="en-GB" dirty="0"/>
              <a:t>References </a:t>
            </a:r>
          </a:p>
        </p:txBody>
      </p:sp>
      <p:sp>
        <p:nvSpPr>
          <p:cNvPr id="3" name="Content Placeholder 2">
            <a:extLst>
              <a:ext uri="{FF2B5EF4-FFF2-40B4-BE49-F238E27FC236}">
                <a16:creationId xmlns:a16="http://schemas.microsoft.com/office/drawing/2014/main" id="{7C0A0618-1BF3-0E9B-1194-CF9E7982E582}"/>
              </a:ext>
            </a:extLst>
          </p:cNvPr>
          <p:cNvSpPr>
            <a:spLocks noGrp="1"/>
          </p:cNvSpPr>
          <p:nvPr>
            <p:ph idx="1"/>
          </p:nvPr>
        </p:nvSpPr>
        <p:spPr/>
        <p:txBody>
          <a:bodyPr>
            <a:normAutofit fontScale="62500" lnSpcReduction="20000"/>
          </a:bodyPr>
          <a:lstStyle/>
          <a:p>
            <a:pPr marL="0" indent="0">
              <a:buNone/>
            </a:pPr>
            <a:r>
              <a:rPr lang="en-GB" baseline="30000" dirty="0"/>
              <a:t>1</a:t>
            </a:r>
            <a:r>
              <a:rPr lang="en-GB" dirty="0"/>
              <a:t> LGA/NHS Clinical Commissioners (2018)  </a:t>
            </a:r>
            <a:r>
              <a:rPr lang="en-GB" dirty="0">
                <a:hlinkClick r:id="rId2"/>
              </a:rPr>
              <a:t>Integrated Commissioning for Better Outcomes </a:t>
            </a:r>
            <a:endParaRPr lang="en-GB" dirty="0"/>
          </a:p>
          <a:p>
            <a:pPr marL="0" indent="0">
              <a:buNone/>
            </a:pPr>
            <a:r>
              <a:rPr lang="en-GB" dirty="0"/>
              <a:t>CMA GOV.UK. (2022). </a:t>
            </a:r>
            <a:r>
              <a:rPr lang="en-GB" i="1" dirty="0"/>
              <a:t>Final report</a:t>
            </a:r>
            <a:r>
              <a:rPr lang="en-GB" dirty="0"/>
              <a:t>. </a:t>
            </a:r>
            <a:r>
              <a:rPr lang="en-GB" u="sng" dirty="0">
                <a:hlinkClick r:id="rId3"/>
              </a:rPr>
              <a:t>https://www.gov.uk/government/publications/childrens-social-care-market-study-final-report/final-report</a:t>
            </a:r>
            <a:endParaRPr lang="en-GB" u="sng" dirty="0"/>
          </a:p>
          <a:p>
            <a:pPr marL="0" indent="0">
              <a:buNone/>
            </a:pPr>
            <a:r>
              <a:rPr lang="en-GB" baseline="30000" dirty="0"/>
              <a:t>2</a:t>
            </a:r>
            <a:r>
              <a:rPr lang="en-GB" dirty="0"/>
              <a:t> Lloyd Goodwin, T., Burch, D. and McInroy, N. (2020). </a:t>
            </a:r>
            <a:r>
              <a:rPr lang="en-GB" i="1" dirty="0"/>
              <a:t>A progressive approach to adult social care CLES</a:t>
            </a:r>
            <a:r>
              <a:rPr lang="en-GB" dirty="0"/>
              <a:t>. [online] CLES. Available at: </a:t>
            </a:r>
            <a:r>
              <a:rPr lang="en-GB" u="sng" dirty="0">
                <a:hlinkClick r:id="rId4"/>
              </a:rPr>
              <a:t>https://cles.org.uk/publications/a-progressive-approach-to-adult-social-care</a:t>
            </a:r>
            <a:endParaRPr lang="en-GB" u="sng" dirty="0"/>
          </a:p>
          <a:p>
            <a:pPr marL="0" indent="0">
              <a:buNone/>
            </a:pPr>
            <a:r>
              <a:rPr lang="en-GB" baseline="30000" dirty="0"/>
              <a:t>3</a:t>
            </a:r>
            <a:r>
              <a:rPr lang="en-GB" dirty="0"/>
              <a:t> Blakeley, G. and Quilter-Pinner, H. (2019). </a:t>
            </a:r>
            <a:r>
              <a:rPr lang="en-GB" i="1" dirty="0"/>
              <a:t>Who cares? Financialisation in social care</a:t>
            </a:r>
            <a:r>
              <a:rPr lang="en-GB" dirty="0"/>
              <a:t>. IPPR.  </a:t>
            </a:r>
            <a:r>
              <a:rPr lang="en-GB" u="sng" dirty="0">
                <a:hlinkClick r:id="rId5"/>
              </a:rPr>
              <a:t>https://www.ippr.org/research/publications/financialisation-in-social-care</a:t>
            </a:r>
            <a:endParaRPr lang="en-GB" u="sng" dirty="0"/>
          </a:p>
          <a:p>
            <a:pPr marL="0" indent="0">
              <a:buNone/>
            </a:pPr>
            <a:r>
              <a:rPr lang="en-GB" baseline="30000" dirty="0"/>
              <a:t>4</a:t>
            </a:r>
            <a:r>
              <a:rPr lang="en-GB" dirty="0"/>
              <a:t> Horton, A. (2019). Financialization and non-disposable women: Real estate, debt and labour in UK care homes. </a:t>
            </a:r>
            <a:r>
              <a:rPr lang="en-GB" i="1" dirty="0"/>
              <a:t>Environment and Planning A: Economy and Space.</a:t>
            </a:r>
          </a:p>
          <a:p>
            <a:pPr marL="0" indent="0">
              <a:buNone/>
            </a:pPr>
            <a:r>
              <a:rPr lang="en-GB" baseline="30000" dirty="0"/>
              <a:t>5</a:t>
            </a:r>
            <a:r>
              <a:rPr lang="en-GB" dirty="0"/>
              <a:t> </a:t>
            </a:r>
            <a:r>
              <a:rPr lang="en-GB" dirty="0" err="1"/>
              <a:t>LangBuisson</a:t>
            </a:r>
            <a:r>
              <a:rPr lang="en-GB" dirty="0"/>
              <a:t> (2024</a:t>
            </a:r>
            <a:r>
              <a:rPr lang="en-GB" dirty="0">
                <a:hlinkClick r:id="rId6"/>
              </a:rPr>
              <a:t>) Mental Health Market Report </a:t>
            </a:r>
            <a:endParaRPr lang="en-GB" dirty="0"/>
          </a:p>
          <a:p>
            <a:pPr marL="0" indent="0">
              <a:buNone/>
            </a:pPr>
            <a:r>
              <a:rPr lang="en-GB" baseline="30000" dirty="0"/>
              <a:t>6</a:t>
            </a:r>
            <a:r>
              <a:rPr lang="en-GB" dirty="0"/>
              <a:t> House of Commons Education Committee, 2016, EHRC (2018) </a:t>
            </a:r>
            <a:r>
              <a:rPr lang="en-GB" dirty="0">
                <a:hlinkClick r:id="rId7"/>
              </a:rPr>
              <a:t>“Is Britain Fairer?”</a:t>
            </a:r>
            <a:endParaRPr lang="en-GB" dirty="0"/>
          </a:p>
          <a:p>
            <a:pPr marL="0" indent="0">
              <a:buNone/>
            </a:pPr>
            <a:r>
              <a:rPr lang="en-GB" baseline="30000" dirty="0"/>
              <a:t>7</a:t>
            </a:r>
            <a:r>
              <a:rPr lang="en-GB" dirty="0"/>
              <a:t> EPI (2024) </a:t>
            </a:r>
            <a:r>
              <a:rPr lang="en-GB" dirty="0">
                <a:hlinkClick r:id="rId8"/>
              </a:rPr>
              <a:t>Non-specialist mental health support for young people in England</a:t>
            </a:r>
            <a:endParaRPr lang="en-GB" dirty="0"/>
          </a:p>
          <a:p>
            <a:pPr marL="0" indent="0">
              <a:buNone/>
            </a:pPr>
            <a:r>
              <a:rPr lang="en-GB" baseline="30000" dirty="0"/>
              <a:t>8</a:t>
            </a:r>
            <a:r>
              <a:rPr lang="en-GB" dirty="0"/>
              <a:t> Health Creation Alliance (2024) </a:t>
            </a:r>
            <a:r>
              <a:rPr lang="en-GB" dirty="0">
                <a:hlinkClick r:id="rId9"/>
              </a:rPr>
              <a:t>Why Ownership Matters </a:t>
            </a: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2418624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55268-9715-964C-795D-E26F72E0D7B9}"/>
              </a:ext>
            </a:extLst>
          </p:cNvPr>
          <p:cNvSpPr>
            <a:spLocks noGrp="1"/>
          </p:cNvSpPr>
          <p:nvPr>
            <p:ph type="title"/>
          </p:nvPr>
        </p:nvSpPr>
        <p:spPr>
          <a:xfrm>
            <a:off x="838200" y="365125"/>
            <a:ext cx="10515600" cy="1325563"/>
          </a:xfrm>
        </p:spPr>
        <p:txBody>
          <a:bodyPr anchor="ctr">
            <a:normAutofit/>
          </a:bodyPr>
          <a:lstStyle/>
          <a:p>
            <a:r>
              <a:rPr lang="en-GB"/>
              <a:t>Commissioning</a:t>
            </a:r>
          </a:p>
        </p:txBody>
      </p:sp>
      <p:sp>
        <p:nvSpPr>
          <p:cNvPr id="3" name="Content Placeholder 2">
            <a:extLst>
              <a:ext uri="{FF2B5EF4-FFF2-40B4-BE49-F238E27FC236}">
                <a16:creationId xmlns:a16="http://schemas.microsoft.com/office/drawing/2014/main" id="{44717AD0-F013-0B33-D698-A3157CF14F2E}"/>
              </a:ext>
            </a:extLst>
          </p:cNvPr>
          <p:cNvSpPr>
            <a:spLocks noGrp="1"/>
          </p:cNvSpPr>
          <p:nvPr>
            <p:ph sz="half" idx="1"/>
          </p:nvPr>
        </p:nvSpPr>
        <p:spPr>
          <a:xfrm>
            <a:off x="838200" y="1825625"/>
            <a:ext cx="5181600" cy="4351338"/>
          </a:xfrm>
        </p:spPr>
        <p:txBody>
          <a:bodyPr>
            <a:normAutofit/>
          </a:bodyPr>
          <a:lstStyle/>
          <a:p>
            <a:pPr marL="0" indent="0">
              <a:buNone/>
            </a:pPr>
            <a:r>
              <a:rPr lang="en-GB"/>
              <a:t>“Commissioning is the process of specifying, securing and monitoring services to meet people’s needs”</a:t>
            </a:r>
          </a:p>
          <a:p>
            <a:pPr marL="0" indent="0">
              <a:buNone/>
            </a:pPr>
            <a:r>
              <a:rPr lang="en-GB"/>
              <a:t>(Audit Commission 2003)</a:t>
            </a:r>
          </a:p>
          <a:p>
            <a:pPr marL="0" indent="0">
              <a:buNone/>
            </a:pPr>
            <a:endParaRPr lang="en-GB"/>
          </a:p>
          <a:p>
            <a:pPr marL="0" indent="0">
              <a:buNone/>
            </a:pPr>
            <a:r>
              <a:rPr lang="en-GB"/>
              <a:t>This is everyone’s business, involving collaboration with specialists who possess specific skills and expertise. </a:t>
            </a:r>
          </a:p>
        </p:txBody>
      </p:sp>
      <p:pic>
        <p:nvPicPr>
          <p:cNvPr id="6" name="Content Placeholder 5" descr="Crowd of people">
            <a:extLst>
              <a:ext uri="{FF2B5EF4-FFF2-40B4-BE49-F238E27FC236}">
                <a16:creationId xmlns:a16="http://schemas.microsoft.com/office/drawing/2014/main" id="{42FE1233-DE53-B342-81D5-1B7BD87BD2DB}"/>
              </a:ext>
            </a:extLst>
          </p:cNvPr>
          <p:cNvPicPr>
            <a:picLocks noGrp="1" noChangeAspect="1"/>
          </p:cNvPicPr>
          <p:nvPr>
            <p:ph sz="half" idx="2"/>
          </p:nvPr>
        </p:nvPicPr>
        <p:blipFill>
          <a:blip r:embed="rId2">
            <a:extLst>
              <a:ext uri="{28A0092B-C50C-407E-A947-70E740481C1C}">
                <a14:useLocalDpi xmlns:a14="http://schemas.microsoft.com/office/drawing/2010/main"/>
              </a:ext>
            </a:extLst>
          </a:blip>
          <a:srcRect b="-2"/>
          <a:stretch>
            <a:fillRect/>
          </a:stretch>
        </p:blipFill>
        <p:spPr>
          <a:xfrm>
            <a:off x="6172200" y="1825625"/>
            <a:ext cx="5181600" cy="4351338"/>
          </a:xfrm>
          <a:noFill/>
        </p:spPr>
      </p:pic>
    </p:spTree>
    <p:extLst>
      <p:ext uri="{BB962C8B-B14F-4D97-AF65-F5344CB8AC3E}">
        <p14:creationId xmlns:p14="http://schemas.microsoft.com/office/powerpoint/2010/main" val="1860430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77CB4-6437-926F-7BB5-56EEB26A056E}"/>
              </a:ext>
            </a:extLst>
          </p:cNvPr>
          <p:cNvSpPr>
            <a:spLocks noGrp="1"/>
          </p:cNvSpPr>
          <p:nvPr>
            <p:ph type="title"/>
          </p:nvPr>
        </p:nvSpPr>
        <p:spPr>
          <a:xfrm>
            <a:off x="678810" y="423848"/>
            <a:ext cx="10515600" cy="1325563"/>
          </a:xfrm>
        </p:spPr>
        <p:txBody>
          <a:bodyPr anchor="ctr">
            <a:normAutofit/>
          </a:bodyPr>
          <a:lstStyle/>
          <a:p>
            <a:r>
              <a:rPr lang="en-GB" sz="3700" dirty="0"/>
              <a:t>My baselines</a:t>
            </a:r>
          </a:p>
        </p:txBody>
      </p:sp>
      <p:graphicFrame>
        <p:nvGraphicFramePr>
          <p:cNvPr id="5" name="Content Placeholder 2">
            <a:extLst>
              <a:ext uri="{FF2B5EF4-FFF2-40B4-BE49-F238E27FC236}">
                <a16:creationId xmlns:a16="http://schemas.microsoft.com/office/drawing/2014/main" id="{1F299AC0-671F-2474-2A65-2B6C0521A3F3}"/>
              </a:ext>
            </a:extLst>
          </p:cNvPr>
          <p:cNvGraphicFramePr>
            <a:graphicFrameLocks noGrp="1"/>
          </p:cNvGraphicFramePr>
          <p:nvPr>
            <p:ph idx="1"/>
            <p:extLst>
              <p:ext uri="{D42A27DB-BD31-4B8C-83A1-F6EECF244321}">
                <p14:modId xmlns:p14="http://schemas.microsoft.com/office/powerpoint/2010/main" val="2713327813"/>
              </p:ext>
            </p:extLst>
          </p:nvPr>
        </p:nvGraphicFramePr>
        <p:xfrm>
          <a:off x="908050" y="1825625"/>
          <a:ext cx="10445750" cy="40528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9348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42FC3-94C1-CA22-3431-7B6292CF66AF}"/>
              </a:ext>
            </a:extLst>
          </p:cNvPr>
          <p:cNvSpPr>
            <a:spLocks noGrp="1"/>
          </p:cNvSpPr>
          <p:nvPr>
            <p:ph type="title"/>
          </p:nvPr>
        </p:nvSpPr>
        <p:spPr/>
        <p:txBody>
          <a:bodyPr/>
          <a:lstStyle/>
          <a:p>
            <a:r>
              <a:rPr lang="en-GB" dirty="0"/>
              <a:t>1/. Core values and processes </a:t>
            </a:r>
          </a:p>
        </p:txBody>
      </p:sp>
    </p:spTree>
    <p:extLst>
      <p:ext uri="{BB962C8B-B14F-4D97-AF65-F5344CB8AC3E}">
        <p14:creationId xmlns:p14="http://schemas.microsoft.com/office/powerpoint/2010/main" val="219562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8DF99-DB9D-88ED-801B-46700FC01ECF}"/>
              </a:ext>
            </a:extLst>
          </p:cNvPr>
          <p:cNvSpPr>
            <a:spLocks noGrp="1"/>
          </p:cNvSpPr>
          <p:nvPr>
            <p:ph type="title"/>
          </p:nvPr>
        </p:nvSpPr>
        <p:spPr/>
        <p:txBody>
          <a:bodyPr anchor="ctr">
            <a:normAutofit/>
          </a:bodyPr>
          <a:lstStyle/>
          <a:p>
            <a:pPr algn="ctr"/>
            <a:r>
              <a:rPr lang="en-GB" sz="4000" dirty="0"/>
              <a:t>Four core values from Integrated Commissioning for Better Outcomes (2018)</a:t>
            </a:r>
          </a:p>
        </p:txBody>
      </p:sp>
      <p:graphicFrame>
        <p:nvGraphicFramePr>
          <p:cNvPr id="5" name="Content Placeholder 2">
            <a:extLst>
              <a:ext uri="{FF2B5EF4-FFF2-40B4-BE49-F238E27FC236}">
                <a16:creationId xmlns:a16="http://schemas.microsoft.com/office/drawing/2014/main" id="{B1BC1559-974F-8FB8-DC52-425C25B8B8F9}"/>
              </a:ext>
            </a:extLst>
          </p:cNvPr>
          <p:cNvGraphicFramePr>
            <a:graphicFrameLocks noGrp="1"/>
          </p:cNvGraphicFramePr>
          <p:nvPr>
            <p:ph idx="1"/>
            <p:extLst>
              <p:ext uri="{D42A27DB-BD31-4B8C-83A1-F6EECF244321}">
                <p14:modId xmlns:p14="http://schemas.microsoft.com/office/powerpoint/2010/main" val="3768364693"/>
              </p:ext>
            </p:extLst>
          </p:nvPr>
        </p:nvGraphicFramePr>
        <p:xfrm>
          <a:off x="908050" y="1825625"/>
          <a:ext cx="10445750" cy="40528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67033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8E6D1-D49F-8902-DE4F-080732963055}"/>
              </a:ext>
            </a:extLst>
          </p:cNvPr>
          <p:cNvSpPr>
            <a:spLocks noGrp="1"/>
          </p:cNvSpPr>
          <p:nvPr>
            <p:ph type="title"/>
          </p:nvPr>
        </p:nvSpPr>
        <p:spPr/>
        <p:txBody>
          <a:bodyPr/>
          <a:lstStyle/>
          <a:p>
            <a:r>
              <a:rPr lang="en-GB" dirty="0"/>
              <a:t>Approaches to commissioning</a:t>
            </a:r>
          </a:p>
        </p:txBody>
      </p:sp>
      <p:sp>
        <p:nvSpPr>
          <p:cNvPr id="6" name="Text Placeholder 5">
            <a:extLst>
              <a:ext uri="{FF2B5EF4-FFF2-40B4-BE49-F238E27FC236}">
                <a16:creationId xmlns:a16="http://schemas.microsoft.com/office/drawing/2014/main" id="{74521818-8178-4298-0910-42E7CD296484}"/>
              </a:ext>
            </a:extLst>
          </p:cNvPr>
          <p:cNvSpPr>
            <a:spLocks noGrp="1"/>
          </p:cNvSpPr>
          <p:nvPr>
            <p:ph type="body" sz="quarter" idx="3"/>
          </p:nvPr>
        </p:nvSpPr>
        <p:spPr/>
        <p:txBody>
          <a:bodyPr/>
          <a:lstStyle/>
          <a:p>
            <a:r>
              <a:rPr lang="en-GB" dirty="0"/>
              <a:t>ICBO Domains (to help you!) </a:t>
            </a:r>
            <a:r>
              <a:rPr lang="en-GB" b="0" baseline="30000" dirty="0"/>
              <a:t>1</a:t>
            </a:r>
          </a:p>
        </p:txBody>
      </p:sp>
      <p:sp>
        <p:nvSpPr>
          <p:cNvPr id="5" name="Text Placeholder 4">
            <a:extLst>
              <a:ext uri="{FF2B5EF4-FFF2-40B4-BE49-F238E27FC236}">
                <a16:creationId xmlns:a16="http://schemas.microsoft.com/office/drawing/2014/main" id="{BA6116BB-242F-8622-EFE2-73AEC5A8D2FF}"/>
              </a:ext>
            </a:extLst>
          </p:cNvPr>
          <p:cNvSpPr>
            <a:spLocks noGrp="1"/>
          </p:cNvSpPr>
          <p:nvPr>
            <p:ph type="body" idx="1"/>
          </p:nvPr>
        </p:nvSpPr>
        <p:spPr/>
        <p:txBody>
          <a:bodyPr/>
          <a:lstStyle/>
          <a:p>
            <a:r>
              <a:rPr lang="en-GB" dirty="0"/>
              <a:t>Definition</a:t>
            </a:r>
          </a:p>
        </p:txBody>
      </p:sp>
      <p:graphicFrame>
        <p:nvGraphicFramePr>
          <p:cNvPr id="8" name="Content Placeholder 2">
            <a:extLst>
              <a:ext uri="{FF2B5EF4-FFF2-40B4-BE49-F238E27FC236}">
                <a16:creationId xmlns:a16="http://schemas.microsoft.com/office/drawing/2014/main" id="{7A03FC58-26F6-897E-4A59-CD02A5DC60C0}"/>
              </a:ext>
            </a:extLst>
          </p:cNvPr>
          <p:cNvGraphicFramePr>
            <a:graphicFrameLocks noGrp="1"/>
          </p:cNvGraphicFramePr>
          <p:nvPr>
            <p:ph sz="half" idx="2"/>
            <p:extLst>
              <p:ext uri="{D42A27DB-BD31-4B8C-83A1-F6EECF244321}">
                <p14:modId xmlns:p14="http://schemas.microsoft.com/office/powerpoint/2010/main" val="1183786277"/>
              </p:ext>
            </p:extLst>
          </p:nvPr>
        </p:nvGraphicFramePr>
        <p:xfrm>
          <a:off x="839788" y="2505075"/>
          <a:ext cx="4990561" cy="3684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a:extLst>
              <a:ext uri="{FF2B5EF4-FFF2-40B4-BE49-F238E27FC236}">
                <a16:creationId xmlns:a16="http://schemas.microsoft.com/office/drawing/2014/main" id="{09931FE5-76BF-9FDE-2EC9-50FAA33F7E8D}"/>
              </a:ext>
            </a:extLst>
          </p:cNvPr>
          <p:cNvSpPr>
            <a:spLocks noGrp="1"/>
          </p:cNvSpPr>
          <p:nvPr>
            <p:ph sz="quarter" idx="4"/>
          </p:nvPr>
        </p:nvSpPr>
        <p:spPr/>
        <p:txBody>
          <a:bodyPr/>
          <a:lstStyle/>
          <a:p>
            <a:r>
              <a:rPr lang="en-GB" dirty="0"/>
              <a:t>Building the Foundations</a:t>
            </a:r>
          </a:p>
          <a:p>
            <a:r>
              <a:rPr lang="en-GB" dirty="0"/>
              <a:t>A person-centred, place-based and outcomes-focused approach</a:t>
            </a:r>
          </a:p>
          <a:p>
            <a:r>
              <a:rPr lang="en-GB" dirty="0"/>
              <a:t>Shaping provision</a:t>
            </a:r>
          </a:p>
          <a:p>
            <a:r>
              <a:rPr lang="en-GB" dirty="0"/>
              <a:t>Continuously raising the ambition</a:t>
            </a:r>
          </a:p>
        </p:txBody>
      </p:sp>
    </p:spTree>
    <p:extLst>
      <p:ext uri="{BB962C8B-B14F-4D97-AF65-F5344CB8AC3E}">
        <p14:creationId xmlns:p14="http://schemas.microsoft.com/office/powerpoint/2010/main" val="1240593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41BE4E6-1707-519C-637E-34A0BF3BD17C}"/>
              </a:ext>
            </a:extLst>
          </p:cNvPr>
          <p:cNvSpPr>
            <a:spLocks noGrp="1"/>
          </p:cNvSpPr>
          <p:nvPr>
            <p:ph type="title"/>
          </p:nvPr>
        </p:nvSpPr>
        <p:spPr>
          <a:xfrm>
            <a:off x="696285" y="365125"/>
            <a:ext cx="10863743" cy="1325563"/>
          </a:xfrm>
        </p:spPr>
        <p:txBody>
          <a:bodyPr/>
          <a:lstStyle/>
          <a:p>
            <a:r>
              <a:rPr lang="en-GB" dirty="0"/>
              <a:t>Commissioning cycle under multiple pressures</a:t>
            </a:r>
          </a:p>
        </p:txBody>
      </p:sp>
      <p:sp>
        <p:nvSpPr>
          <p:cNvPr id="10" name="Decision 9">
            <a:extLst>
              <a:ext uri="{FF2B5EF4-FFF2-40B4-BE49-F238E27FC236}">
                <a16:creationId xmlns:a16="http://schemas.microsoft.com/office/drawing/2014/main" id="{BB8E98C0-948C-57A5-1555-407E2D2358AC}"/>
              </a:ext>
            </a:extLst>
          </p:cNvPr>
          <p:cNvSpPr/>
          <p:nvPr/>
        </p:nvSpPr>
        <p:spPr>
          <a:xfrm>
            <a:off x="4181999" y="3098856"/>
            <a:ext cx="2955103" cy="2223081"/>
          </a:xfrm>
          <a:prstGeom prst="flowChartDecisi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DAACB25D-D2CB-A98E-4529-86FA379874B8}"/>
              </a:ext>
            </a:extLst>
          </p:cNvPr>
          <p:cNvSpPr txBox="1"/>
          <p:nvPr/>
        </p:nvSpPr>
        <p:spPr>
          <a:xfrm>
            <a:off x="6014906" y="1690689"/>
            <a:ext cx="4957894" cy="1200329"/>
          </a:xfrm>
          <a:prstGeom prst="rect">
            <a:avLst/>
          </a:prstGeom>
          <a:noFill/>
        </p:spPr>
        <p:txBody>
          <a:bodyPr wrap="square" rtlCol="0">
            <a:spAutoFit/>
          </a:bodyPr>
          <a:lstStyle/>
          <a:p>
            <a:pPr marL="285750" indent="-285750">
              <a:buFont typeface="Arial" panose="020B0604020202020204" pitchFamily="34" charset="0"/>
              <a:buChar char="•"/>
            </a:pPr>
            <a:r>
              <a:rPr lang="en-GB" dirty="0"/>
              <a:t>Fragmented data</a:t>
            </a:r>
          </a:p>
          <a:p>
            <a:pPr marL="285750" indent="-285750">
              <a:buFont typeface="Arial" panose="020B0604020202020204" pitchFamily="34" charset="0"/>
              <a:buChar char="•"/>
            </a:pPr>
            <a:r>
              <a:rPr lang="en-GB" dirty="0"/>
              <a:t>Weak links to lived experience </a:t>
            </a:r>
          </a:p>
          <a:p>
            <a:pPr marL="285750" indent="-285750">
              <a:buFont typeface="Arial" panose="020B0604020202020204" pitchFamily="34" charset="0"/>
              <a:buChar char="•"/>
            </a:pPr>
            <a:r>
              <a:rPr lang="en-GB" dirty="0"/>
              <a:t>Safeguarding – early help </a:t>
            </a:r>
          </a:p>
          <a:p>
            <a:pPr marL="285750" indent="-285750">
              <a:buFont typeface="Arial" panose="020B0604020202020204" pitchFamily="34" charset="0"/>
              <a:buChar char="•"/>
            </a:pPr>
            <a:r>
              <a:rPr lang="en-GB" dirty="0"/>
              <a:t>“Demand” thinking </a:t>
            </a:r>
          </a:p>
        </p:txBody>
      </p:sp>
      <p:sp>
        <p:nvSpPr>
          <p:cNvPr id="13" name="TextBox 12">
            <a:extLst>
              <a:ext uri="{FF2B5EF4-FFF2-40B4-BE49-F238E27FC236}">
                <a16:creationId xmlns:a16="http://schemas.microsoft.com/office/drawing/2014/main" id="{1B91FDC0-8E0D-F398-6DB8-AD288C0EA7BE}"/>
              </a:ext>
            </a:extLst>
          </p:cNvPr>
          <p:cNvSpPr txBox="1"/>
          <p:nvPr/>
        </p:nvSpPr>
        <p:spPr>
          <a:xfrm>
            <a:off x="5175956" y="2729524"/>
            <a:ext cx="967188" cy="369332"/>
          </a:xfrm>
          <a:prstGeom prst="rect">
            <a:avLst/>
          </a:prstGeom>
          <a:solidFill>
            <a:schemeClr val="accent2">
              <a:lumMod val="60000"/>
              <a:lumOff val="40000"/>
            </a:schemeClr>
          </a:solidFill>
        </p:spPr>
        <p:txBody>
          <a:bodyPr wrap="none" rtlCol="0">
            <a:spAutoFit/>
          </a:bodyPr>
          <a:lstStyle/>
          <a:p>
            <a:r>
              <a:rPr lang="en-GB" dirty="0"/>
              <a:t>Analyse</a:t>
            </a:r>
          </a:p>
        </p:txBody>
      </p:sp>
      <p:sp>
        <p:nvSpPr>
          <p:cNvPr id="14" name="TextBox 13">
            <a:extLst>
              <a:ext uri="{FF2B5EF4-FFF2-40B4-BE49-F238E27FC236}">
                <a16:creationId xmlns:a16="http://schemas.microsoft.com/office/drawing/2014/main" id="{244FE676-6E8C-8750-2293-9B57A291990D}"/>
              </a:ext>
            </a:extLst>
          </p:cNvPr>
          <p:cNvSpPr txBox="1"/>
          <p:nvPr/>
        </p:nvSpPr>
        <p:spPr>
          <a:xfrm>
            <a:off x="7231309" y="4068661"/>
            <a:ext cx="671120" cy="369332"/>
          </a:xfrm>
          <a:prstGeom prst="rect">
            <a:avLst/>
          </a:prstGeom>
          <a:solidFill>
            <a:schemeClr val="accent5">
              <a:lumMod val="40000"/>
              <a:lumOff val="60000"/>
            </a:schemeClr>
          </a:solidFill>
        </p:spPr>
        <p:txBody>
          <a:bodyPr wrap="square" rtlCol="0">
            <a:spAutoFit/>
          </a:bodyPr>
          <a:lstStyle/>
          <a:p>
            <a:r>
              <a:rPr lang="en-GB" dirty="0"/>
              <a:t>Plan</a:t>
            </a:r>
          </a:p>
        </p:txBody>
      </p:sp>
      <p:sp>
        <p:nvSpPr>
          <p:cNvPr id="15" name="TextBox 14">
            <a:extLst>
              <a:ext uri="{FF2B5EF4-FFF2-40B4-BE49-F238E27FC236}">
                <a16:creationId xmlns:a16="http://schemas.microsoft.com/office/drawing/2014/main" id="{B71BDD0A-A61B-005A-B9AE-B92F8EAD1E3B}"/>
              </a:ext>
            </a:extLst>
          </p:cNvPr>
          <p:cNvSpPr txBox="1"/>
          <p:nvPr/>
        </p:nvSpPr>
        <p:spPr>
          <a:xfrm>
            <a:off x="7843707" y="4068661"/>
            <a:ext cx="4397624" cy="1200329"/>
          </a:xfrm>
          <a:prstGeom prst="rect">
            <a:avLst/>
          </a:prstGeom>
          <a:noFill/>
        </p:spPr>
        <p:txBody>
          <a:bodyPr wrap="square" rtlCol="0">
            <a:spAutoFit/>
          </a:bodyPr>
          <a:lstStyle/>
          <a:p>
            <a:pPr marL="285750" indent="-285750">
              <a:buFont typeface="Arial" panose="020B0604020202020204" pitchFamily="34" charset="0"/>
              <a:buChar char="•"/>
            </a:pPr>
            <a:r>
              <a:rPr lang="en-GB" dirty="0"/>
              <a:t>Integration &amp; relationships – LGR/ICBs</a:t>
            </a:r>
          </a:p>
          <a:p>
            <a:pPr marL="285750" indent="-285750">
              <a:buFont typeface="Arial" panose="020B0604020202020204" pitchFamily="34" charset="0"/>
              <a:buChar char="•"/>
            </a:pPr>
            <a:r>
              <a:rPr lang="en-GB" dirty="0"/>
              <a:t>Financial pressures</a:t>
            </a:r>
          </a:p>
          <a:p>
            <a:pPr marL="285750" indent="-285750">
              <a:buFont typeface="Arial" panose="020B0604020202020204" pitchFamily="34" charset="0"/>
              <a:buChar char="•"/>
            </a:pPr>
            <a:r>
              <a:rPr lang="en-GB" dirty="0"/>
              <a:t>Market sufficiency</a:t>
            </a:r>
          </a:p>
          <a:p>
            <a:pPr marL="285750" indent="-285750">
              <a:buFont typeface="Arial" panose="020B0604020202020204" pitchFamily="34" charset="0"/>
              <a:buChar char="•"/>
            </a:pPr>
            <a:r>
              <a:rPr lang="en-GB" dirty="0"/>
              <a:t>Weak on co-production </a:t>
            </a:r>
          </a:p>
        </p:txBody>
      </p:sp>
      <p:sp>
        <p:nvSpPr>
          <p:cNvPr id="16" name="TextBox 15">
            <a:extLst>
              <a:ext uri="{FF2B5EF4-FFF2-40B4-BE49-F238E27FC236}">
                <a16:creationId xmlns:a16="http://schemas.microsoft.com/office/drawing/2014/main" id="{6FA157AB-5509-C116-516C-F49559AAC5BE}"/>
              </a:ext>
            </a:extLst>
          </p:cNvPr>
          <p:cNvSpPr txBox="1"/>
          <p:nvPr/>
        </p:nvSpPr>
        <p:spPr>
          <a:xfrm>
            <a:off x="5452844" y="5321937"/>
            <a:ext cx="494950" cy="369332"/>
          </a:xfrm>
          <a:prstGeom prst="rect">
            <a:avLst/>
          </a:prstGeom>
          <a:solidFill>
            <a:schemeClr val="accent6">
              <a:lumMod val="40000"/>
              <a:lumOff val="60000"/>
            </a:schemeClr>
          </a:solidFill>
        </p:spPr>
        <p:txBody>
          <a:bodyPr wrap="square" rtlCol="0">
            <a:spAutoFit/>
          </a:bodyPr>
          <a:lstStyle/>
          <a:p>
            <a:r>
              <a:rPr lang="en-GB" dirty="0"/>
              <a:t>Do</a:t>
            </a:r>
          </a:p>
        </p:txBody>
      </p:sp>
      <p:sp>
        <p:nvSpPr>
          <p:cNvPr id="17" name="TextBox 16">
            <a:extLst>
              <a:ext uri="{FF2B5EF4-FFF2-40B4-BE49-F238E27FC236}">
                <a16:creationId xmlns:a16="http://schemas.microsoft.com/office/drawing/2014/main" id="{035EE700-9BB1-7D53-1311-A490E76211A4}"/>
              </a:ext>
            </a:extLst>
          </p:cNvPr>
          <p:cNvSpPr txBox="1"/>
          <p:nvPr/>
        </p:nvSpPr>
        <p:spPr>
          <a:xfrm>
            <a:off x="1333851" y="5101978"/>
            <a:ext cx="5318619" cy="1200329"/>
          </a:xfrm>
          <a:prstGeom prst="rect">
            <a:avLst/>
          </a:prstGeom>
          <a:noFill/>
        </p:spPr>
        <p:txBody>
          <a:bodyPr wrap="square" rtlCol="0">
            <a:spAutoFit/>
          </a:bodyPr>
          <a:lstStyle/>
          <a:p>
            <a:pPr marL="285750" indent="-285750">
              <a:buFont typeface="Arial" panose="020B0604020202020204" pitchFamily="34" charset="0"/>
              <a:buChar char="•"/>
            </a:pPr>
            <a:r>
              <a:rPr lang="en-GB" dirty="0"/>
              <a:t>Spot purchasing</a:t>
            </a:r>
          </a:p>
          <a:p>
            <a:pPr marL="285750" indent="-285750">
              <a:buFont typeface="Arial" panose="020B0604020202020204" pitchFamily="34" charset="0"/>
              <a:buChar char="•"/>
            </a:pPr>
            <a:r>
              <a:rPr lang="en-GB" dirty="0"/>
              <a:t>Market fragility</a:t>
            </a:r>
          </a:p>
          <a:p>
            <a:pPr marL="285750" indent="-285750">
              <a:buFont typeface="Arial" panose="020B0604020202020204" pitchFamily="34" charset="0"/>
              <a:buChar char="•"/>
            </a:pPr>
            <a:r>
              <a:rPr lang="en-GB" dirty="0"/>
              <a:t>Workforce scarcity</a:t>
            </a:r>
          </a:p>
          <a:p>
            <a:pPr marL="285750" indent="-285750">
              <a:buFont typeface="Arial" panose="020B0604020202020204" pitchFamily="34" charset="0"/>
              <a:buChar char="•"/>
            </a:pPr>
            <a:r>
              <a:rPr lang="en-GB" dirty="0"/>
              <a:t>Personalisation limited by risk/imagination </a:t>
            </a:r>
          </a:p>
        </p:txBody>
      </p:sp>
      <p:sp>
        <p:nvSpPr>
          <p:cNvPr id="18" name="TextBox 17">
            <a:extLst>
              <a:ext uri="{FF2B5EF4-FFF2-40B4-BE49-F238E27FC236}">
                <a16:creationId xmlns:a16="http://schemas.microsoft.com/office/drawing/2014/main" id="{3493022B-C828-8383-D430-48ED9A0CCF29}"/>
              </a:ext>
            </a:extLst>
          </p:cNvPr>
          <p:cNvSpPr txBox="1"/>
          <p:nvPr/>
        </p:nvSpPr>
        <p:spPr>
          <a:xfrm>
            <a:off x="2986481" y="4004531"/>
            <a:ext cx="1195519" cy="369332"/>
          </a:xfrm>
          <a:prstGeom prst="rect">
            <a:avLst/>
          </a:prstGeom>
          <a:solidFill>
            <a:schemeClr val="accent4">
              <a:lumMod val="40000"/>
              <a:lumOff val="60000"/>
            </a:schemeClr>
          </a:solidFill>
        </p:spPr>
        <p:txBody>
          <a:bodyPr wrap="square" rtlCol="0">
            <a:spAutoFit/>
          </a:bodyPr>
          <a:lstStyle/>
          <a:p>
            <a:r>
              <a:rPr lang="en-GB" dirty="0"/>
              <a:t>Review</a:t>
            </a:r>
          </a:p>
        </p:txBody>
      </p:sp>
      <p:sp>
        <p:nvSpPr>
          <p:cNvPr id="19" name="TextBox 18">
            <a:extLst>
              <a:ext uri="{FF2B5EF4-FFF2-40B4-BE49-F238E27FC236}">
                <a16:creationId xmlns:a16="http://schemas.microsoft.com/office/drawing/2014/main" id="{11E527A9-37EF-608F-D778-4163B537C731}"/>
              </a:ext>
            </a:extLst>
          </p:cNvPr>
          <p:cNvSpPr txBox="1"/>
          <p:nvPr/>
        </p:nvSpPr>
        <p:spPr>
          <a:xfrm>
            <a:off x="755009" y="2585815"/>
            <a:ext cx="4102218" cy="1477328"/>
          </a:xfrm>
          <a:prstGeom prst="rect">
            <a:avLst/>
          </a:prstGeom>
          <a:noFill/>
        </p:spPr>
        <p:txBody>
          <a:bodyPr wrap="square" rtlCol="0">
            <a:spAutoFit/>
          </a:bodyPr>
          <a:lstStyle/>
          <a:p>
            <a:pPr marL="285750" indent="-285750">
              <a:buFont typeface="Arial" panose="020B0604020202020204" pitchFamily="34" charset="0"/>
              <a:buChar char="•"/>
            </a:pPr>
            <a:r>
              <a:rPr lang="en-GB" dirty="0"/>
              <a:t>Short-term, process measures, not outcomes</a:t>
            </a:r>
          </a:p>
          <a:p>
            <a:pPr marL="285750" indent="-285750">
              <a:buFont typeface="Arial" panose="020B0604020202020204" pitchFamily="34" charset="0"/>
              <a:buChar char="•"/>
            </a:pPr>
            <a:r>
              <a:rPr lang="en-GB" dirty="0"/>
              <a:t>Accountability not aligned</a:t>
            </a:r>
          </a:p>
          <a:p>
            <a:pPr marL="285750" indent="-285750">
              <a:buFont typeface="Arial" panose="020B0604020202020204" pitchFamily="34" charset="0"/>
              <a:buChar char="•"/>
            </a:pPr>
            <a:r>
              <a:rPr lang="en-GB" dirty="0"/>
              <a:t>Weak feedback from experience</a:t>
            </a:r>
          </a:p>
          <a:p>
            <a:pPr marL="285750" indent="-285750">
              <a:buFont typeface="Arial" panose="020B0604020202020204" pitchFamily="34" charset="0"/>
              <a:buChar char="•"/>
            </a:pPr>
            <a:r>
              <a:rPr lang="en-GB" dirty="0"/>
              <a:t>“Space” to research, reflect, learn…</a:t>
            </a:r>
          </a:p>
        </p:txBody>
      </p:sp>
    </p:spTree>
    <p:extLst>
      <p:ext uri="{BB962C8B-B14F-4D97-AF65-F5344CB8AC3E}">
        <p14:creationId xmlns:p14="http://schemas.microsoft.com/office/powerpoint/2010/main" val="2680195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543E4-F1CB-F75E-D7EE-CB5FC0049637}"/>
              </a:ext>
            </a:extLst>
          </p:cNvPr>
          <p:cNvSpPr>
            <a:spLocks noGrp="1"/>
          </p:cNvSpPr>
          <p:nvPr>
            <p:ph type="title"/>
          </p:nvPr>
        </p:nvSpPr>
        <p:spPr/>
        <p:txBody>
          <a:bodyPr>
            <a:normAutofit/>
          </a:bodyPr>
          <a:lstStyle/>
          <a:p>
            <a:r>
              <a:rPr lang="en-GB" dirty="0"/>
              <a:t>Values and value of coproduction </a:t>
            </a:r>
          </a:p>
        </p:txBody>
      </p:sp>
      <p:sp>
        <p:nvSpPr>
          <p:cNvPr id="3" name="Content Placeholder 2">
            <a:extLst>
              <a:ext uri="{FF2B5EF4-FFF2-40B4-BE49-F238E27FC236}">
                <a16:creationId xmlns:a16="http://schemas.microsoft.com/office/drawing/2014/main" id="{38BDE22E-E90E-AEC4-A102-99B228F364D7}"/>
              </a:ext>
            </a:extLst>
          </p:cNvPr>
          <p:cNvSpPr>
            <a:spLocks noGrp="1"/>
          </p:cNvSpPr>
          <p:nvPr>
            <p:ph sz="half" idx="1"/>
          </p:nvPr>
        </p:nvSpPr>
        <p:spPr/>
        <p:txBody>
          <a:bodyPr>
            <a:normAutofit fontScale="92500" lnSpcReduction="20000"/>
          </a:bodyPr>
          <a:lstStyle/>
          <a:p>
            <a:r>
              <a:rPr lang="en-GB" dirty="0"/>
              <a:t>Edgar Cahn, who founded Timebanks, argued that no society has enough money to raise children, care for adults, make neighbourhoods safe and address systemic injustice.  </a:t>
            </a:r>
          </a:p>
          <a:p>
            <a:r>
              <a:rPr lang="en-GB" dirty="0"/>
              <a:t>Public services are integral to our lives... my life, in which I want to be an active citizen, not a passive consumer or a burdensome “user”. </a:t>
            </a:r>
          </a:p>
          <a:p>
            <a:r>
              <a:rPr lang="en-GB" dirty="0"/>
              <a:t>If we need to co-produce to add to resources, then we must consider how value is “co-owned”.</a:t>
            </a:r>
          </a:p>
        </p:txBody>
      </p:sp>
      <p:pic>
        <p:nvPicPr>
          <p:cNvPr id="6" name="Content Placeholder 5" descr="A young child holding a computer on his head&#10;&#10;AI-generated content may be incorrect.">
            <a:extLst>
              <a:ext uri="{FF2B5EF4-FFF2-40B4-BE49-F238E27FC236}">
                <a16:creationId xmlns:a16="http://schemas.microsoft.com/office/drawing/2014/main" id="{720C6D4C-CFB1-BF53-DE02-2A26A2DA83F3}"/>
              </a:ext>
            </a:extLst>
          </p:cNvPr>
          <p:cNvPicPr>
            <a:picLocks noGrp="1" noChangeAspect="1"/>
          </p:cNvPicPr>
          <p:nvPr>
            <p:ph sz="half" idx="2"/>
          </p:nvPr>
        </p:nvPicPr>
        <p:blipFill>
          <a:blip r:embed="rId2">
            <a:extLst>
              <a:ext uri="{28A0092B-C50C-407E-A947-70E740481C1C}">
                <a14:useLocalDpi xmlns:a14="http://schemas.microsoft.com/office/drawing/2010/main"/>
              </a:ext>
            </a:extLst>
          </a:blip>
          <a:stretch>
            <a:fillRect/>
          </a:stretch>
        </p:blipFill>
        <p:spPr>
          <a:xfrm>
            <a:off x="6172200" y="2102491"/>
            <a:ext cx="5181600" cy="3797605"/>
          </a:xfrm>
        </p:spPr>
      </p:pic>
    </p:spTree>
    <p:extLst>
      <p:ext uri="{BB962C8B-B14F-4D97-AF65-F5344CB8AC3E}">
        <p14:creationId xmlns:p14="http://schemas.microsoft.com/office/powerpoint/2010/main" val="4119894457"/>
      </p:ext>
    </p:extLst>
  </p:cSld>
  <p:clrMapOvr>
    <a:masterClrMapping/>
  </p:clrMapOvr>
</p:sld>
</file>

<file path=ppt/theme/theme1.xml><?xml version="1.0" encoding="utf-8"?>
<a:theme xmlns:a="http://schemas.openxmlformats.org/drawingml/2006/main" name="Office Theme">
  <a:themeElements>
    <a:clrScheme name="Custom 2">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nference8th Oct copy" id="{FB49BA67-70E8-774A-AEE8-C4F10840B601}" vid="{D0F4D7DF-FE23-7B43-867E-EC41F86E75F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A8B6EE1804DAE4790B14FDB5AAA6A29" ma:contentTypeVersion="19" ma:contentTypeDescription="Create a new document." ma:contentTypeScope="" ma:versionID="5aedcf5951d2d2e6337313a762010f27">
  <xsd:schema xmlns:xsd="http://www.w3.org/2001/XMLSchema" xmlns:xs="http://www.w3.org/2001/XMLSchema" xmlns:p="http://schemas.microsoft.com/office/2006/metadata/properties" xmlns:ns2="81d7f7bd-91e7-4764-a7d8-c575ba33c54d" xmlns:ns3="a6c9f663-b8d7-4059-9a3c-2c14911fcc2e" targetNamespace="http://schemas.microsoft.com/office/2006/metadata/properties" ma:root="true" ma:fieldsID="ba5883c93ed91894ccc32052eef03e21" ns2:_="" ns3:_="">
    <xsd:import namespace="81d7f7bd-91e7-4764-a7d8-c575ba33c54d"/>
    <xsd:import namespace="a6c9f663-b8d7-4059-9a3c-2c14911fcc2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d7f7bd-91e7-4764-a7d8-c575ba33c5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ee69754-4ae0-4cea-a576-3c02a2cade1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6c9f663-b8d7-4059-9a3c-2c14911fcc2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060ae49-1dcf-4aef-a774-b5baffb2f1c9}" ma:internalName="TaxCatchAll" ma:showField="CatchAllData" ma:web="a6c9f663-b8d7-4059-9a3c-2c14911fcc2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1d7f7bd-91e7-4764-a7d8-c575ba33c54d">
      <Terms xmlns="http://schemas.microsoft.com/office/infopath/2007/PartnerControls"/>
    </lcf76f155ced4ddcb4097134ff3c332f>
    <TaxCatchAll xmlns="a6c9f663-b8d7-4059-9a3c-2c14911fcc2e" xsi:nil="true"/>
  </documentManagement>
</p:properties>
</file>

<file path=customXml/itemProps1.xml><?xml version="1.0" encoding="utf-8"?>
<ds:datastoreItem xmlns:ds="http://schemas.openxmlformats.org/officeDocument/2006/customXml" ds:itemID="{7E7326B4-C5C9-432E-B44D-BB1F45F3B0BF}"/>
</file>

<file path=customXml/itemProps2.xml><?xml version="1.0" encoding="utf-8"?>
<ds:datastoreItem xmlns:ds="http://schemas.openxmlformats.org/officeDocument/2006/customXml" ds:itemID="{83C2575D-A970-4FAE-9906-AC80963C2AEF}"/>
</file>

<file path=customXml/itemProps3.xml><?xml version="1.0" encoding="utf-8"?>
<ds:datastoreItem xmlns:ds="http://schemas.openxmlformats.org/officeDocument/2006/customXml" ds:itemID="{D97EC05A-CA2E-47E9-9DAE-7F2089A79CAE}"/>
</file>

<file path=docProps/app.xml><?xml version="1.0" encoding="utf-8"?>
<Properties xmlns="http://schemas.openxmlformats.org/officeDocument/2006/extended-properties" xmlns:vt="http://schemas.openxmlformats.org/officeDocument/2006/docPropsVTypes">
  <Template/>
  <TotalTime>682</TotalTime>
  <Words>1440</Words>
  <Application>Microsoft Macintosh PowerPoint</Application>
  <PresentationFormat>Widescreen</PresentationFormat>
  <Paragraphs>136</Paragraphs>
  <Slides>24</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Aptos</vt:lpstr>
      <vt:lpstr>Arial</vt:lpstr>
      <vt:lpstr>Calibri</vt:lpstr>
      <vt:lpstr>Office Theme</vt:lpstr>
      <vt:lpstr>Reinvigorating Commissioning</vt:lpstr>
      <vt:lpstr>Content</vt:lpstr>
      <vt:lpstr>Commissioning</vt:lpstr>
      <vt:lpstr>My baselines</vt:lpstr>
      <vt:lpstr>1/. Core values and processes </vt:lpstr>
      <vt:lpstr>Four core values from Integrated Commissioning for Better Outcomes (2018)</vt:lpstr>
      <vt:lpstr>Approaches to commissioning</vt:lpstr>
      <vt:lpstr>Commissioning cycle under multiple pressures</vt:lpstr>
      <vt:lpstr>Values and value of coproduction </vt:lpstr>
      <vt:lpstr>2/. Financing</vt:lpstr>
      <vt:lpstr>Commissioning should engage with finance </vt:lpstr>
      <vt:lpstr>It's about financing, not profits (1) </vt:lpstr>
      <vt:lpstr>It's about financing, not profits(2)</vt:lpstr>
      <vt:lpstr>3/. Mental Health for children and young people </vt:lpstr>
      <vt:lpstr>Mental Health </vt:lpstr>
      <vt:lpstr>The core of respect and value for everyone</vt:lpstr>
      <vt:lpstr>Broad, intelligent partnerships </vt:lpstr>
      <vt:lpstr>4/. Focussing on value</vt:lpstr>
      <vt:lpstr>A focus upon value</vt:lpstr>
      <vt:lpstr>Some steps along the way</vt:lpstr>
      <vt:lpstr>Focus upon value</vt:lpstr>
      <vt:lpstr>Learning from all of social care </vt:lpstr>
      <vt:lpstr>“You can not measure the meaning of turning on the lights behind one child’s eyes.”  (Heifetz)   Thanks for all your hard work to make an impact. </vt:lpstr>
      <vt:lpstr>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Peter Hay</dc:creator>
  <cp:lastModifiedBy>Peter Hay</cp:lastModifiedBy>
  <cp:revision>9</cp:revision>
  <dcterms:created xsi:type="dcterms:W3CDTF">2025-10-01T09:38:55Z</dcterms:created>
  <dcterms:modified xsi:type="dcterms:W3CDTF">2025-10-07T13:56:57Z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0x010100BA8B6EE1804DAE4790B14FDB5AAA6A29</vt:lpwstr>
  </property>
</Properties>
</file>