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5" r:id="rId5"/>
    <p:sldId id="279" r:id="rId6"/>
    <p:sldId id="289" r:id="rId7"/>
    <p:sldId id="291" r:id="rId8"/>
    <p:sldId id="283" r:id="rId9"/>
    <p:sldId id="290" r:id="rId10"/>
    <p:sldId id="280" r:id="rId11"/>
    <p:sldId id="268" r:id="rId12"/>
    <p:sldId id="288" r:id="rId13"/>
    <p:sldId id="297" r:id="rId14"/>
    <p:sldId id="295" r:id="rId15"/>
    <p:sldId id="293" r:id="rId16"/>
    <p:sldId id="298" r:id="rId17"/>
    <p:sldId id="277" r:id="rId18"/>
    <p:sldId id="271" r:id="rId19"/>
    <p:sldId id="272"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829DB-AB18-E3C3-5BD2-A4100C08D1E8}" v="1175" dt="2019-12-05T19:28:42.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86" autoAdjust="0"/>
    <p:restoredTop sz="94660"/>
  </p:normalViewPr>
  <p:slideViewPr>
    <p:cSldViewPr snapToGrid="0">
      <p:cViewPr varScale="1">
        <p:scale>
          <a:sx n="102" d="100"/>
          <a:sy n="102" d="100"/>
        </p:scale>
        <p:origin x="32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4DE011-0240-46B1-9FEC-201667615843}"/>
              </a:ext>
            </a:extLst>
          </p:cNvPr>
          <p:cNvSpPr>
            <a:spLocks noGrp="1"/>
          </p:cNvSpPr>
          <p:nvPr>
            <p:ph type="dt" sz="half" idx="10"/>
          </p:nvPr>
        </p:nvSpPr>
        <p:spPr/>
        <p:txBody>
          <a:bodyPr/>
          <a:lstStyle>
            <a:lvl1pPr>
              <a:defRPr/>
            </a:lvl1pPr>
          </a:lstStyle>
          <a:p>
            <a:pPr>
              <a:defRPr/>
            </a:pPr>
            <a:fld id="{8EF1B99E-2965-437F-A810-B0AE7C991037}" type="datetimeFigureOut">
              <a:rPr lang="en-GB"/>
              <a:pPr>
                <a:defRPr/>
              </a:pPr>
              <a:t>06/10/2025</a:t>
            </a:fld>
            <a:endParaRPr lang="en-GB"/>
          </a:p>
        </p:txBody>
      </p:sp>
      <p:sp>
        <p:nvSpPr>
          <p:cNvPr id="5" name="Footer Placeholder 4">
            <a:extLst>
              <a:ext uri="{FF2B5EF4-FFF2-40B4-BE49-F238E27FC236}">
                <a16:creationId xmlns:a16="http://schemas.microsoft.com/office/drawing/2014/main" id="{4EC8A1C9-89E3-4CD4-B0FC-FA5763F23C7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5E11910-841E-4443-BF35-C6D2A571EE47}"/>
              </a:ext>
            </a:extLst>
          </p:cNvPr>
          <p:cNvSpPr>
            <a:spLocks noGrp="1"/>
          </p:cNvSpPr>
          <p:nvPr>
            <p:ph type="sldNum" sz="quarter" idx="12"/>
          </p:nvPr>
        </p:nvSpPr>
        <p:spPr/>
        <p:txBody>
          <a:bodyPr/>
          <a:lstStyle>
            <a:lvl1pPr>
              <a:defRPr/>
            </a:lvl1pPr>
          </a:lstStyle>
          <a:p>
            <a:pPr>
              <a:defRPr/>
            </a:pPr>
            <a:fld id="{70A0B753-B62D-40EB-AEE3-DD14F9835F37}" type="slidenum">
              <a:rPr lang="en-GB"/>
              <a:pPr>
                <a:defRPr/>
              </a:pPr>
              <a:t>‹#›</a:t>
            </a:fld>
            <a:endParaRPr lang="en-GB"/>
          </a:p>
        </p:txBody>
      </p:sp>
    </p:spTree>
    <p:extLst>
      <p:ext uri="{BB962C8B-B14F-4D97-AF65-F5344CB8AC3E}">
        <p14:creationId xmlns:p14="http://schemas.microsoft.com/office/powerpoint/2010/main" val="327051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29BFD-3D43-425A-A3B9-40F8F220C818}"/>
              </a:ext>
            </a:extLst>
          </p:cNvPr>
          <p:cNvSpPr>
            <a:spLocks noGrp="1"/>
          </p:cNvSpPr>
          <p:nvPr>
            <p:ph type="dt" sz="half" idx="10"/>
          </p:nvPr>
        </p:nvSpPr>
        <p:spPr/>
        <p:txBody>
          <a:bodyPr/>
          <a:lstStyle>
            <a:lvl1pPr>
              <a:defRPr/>
            </a:lvl1pPr>
          </a:lstStyle>
          <a:p>
            <a:pPr>
              <a:defRPr/>
            </a:pPr>
            <a:fld id="{3C694355-D6F2-4B2B-BB8B-671C06584E24}" type="datetimeFigureOut">
              <a:rPr lang="en-GB"/>
              <a:pPr>
                <a:defRPr/>
              </a:pPr>
              <a:t>06/10/2025</a:t>
            </a:fld>
            <a:endParaRPr lang="en-GB"/>
          </a:p>
        </p:txBody>
      </p:sp>
      <p:sp>
        <p:nvSpPr>
          <p:cNvPr id="5" name="Footer Placeholder 4">
            <a:extLst>
              <a:ext uri="{FF2B5EF4-FFF2-40B4-BE49-F238E27FC236}">
                <a16:creationId xmlns:a16="http://schemas.microsoft.com/office/drawing/2014/main" id="{811132D4-79A9-40F2-935A-183FB5C80F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DA6D991-41F5-4F9E-83B4-23A5D927A3DA}"/>
              </a:ext>
            </a:extLst>
          </p:cNvPr>
          <p:cNvSpPr>
            <a:spLocks noGrp="1"/>
          </p:cNvSpPr>
          <p:nvPr>
            <p:ph type="sldNum" sz="quarter" idx="12"/>
          </p:nvPr>
        </p:nvSpPr>
        <p:spPr/>
        <p:txBody>
          <a:bodyPr/>
          <a:lstStyle>
            <a:lvl1pPr>
              <a:defRPr/>
            </a:lvl1pPr>
          </a:lstStyle>
          <a:p>
            <a:pPr>
              <a:defRPr/>
            </a:pPr>
            <a:fld id="{EFAB06F2-4D68-4437-AC1A-CBB3E9661BE1}" type="slidenum">
              <a:rPr lang="en-GB"/>
              <a:pPr>
                <a:defRPr/>
              </a:pPr>
              <a:t>‹#›</a:t>
            </a:fld>
            <a:endParaRPr lang="en-GB"/>
          </a:p>
        </p:txBody>
      </p:sp>
    </p:spTree>
    <p:extLst>
      <p:ext uri="{BB962C8B-B14F-4D97-AF65-F5344CB8AC3E}">
        <p14:creationId xmlns:p14="http://schemas.microsoft.com/office/powerpoint/2010/main" val="338773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342ADA-45FD-448C-93BE-3B1324C95394}"/>
              </a:ext>
            </a:extLst>
          </p:cNvPr>
          <p:cNvSpPr>
            <a:spLocks noGrp="1"/>
          </p:cNvSpPr>
          <p:nvPr>
            <p:ph type="dt" sz="half" idx="10"/>
          </p:nvPr>
        </p:nvSpPr>
        <p:spPr/>
        <p:txBody>
          <a:bodyPr/>
          <a:lstStyle>
            <a:lvl1pPr>
              <a:defRPr/>
            </a:lvl1pPr>
          </a:lstStyle>
          <a:p>
            <a:pPr>
              <a:defRPr/>
            </a:pPr>
            <a:fld id="{83933ABD-F462-4D5D-942A-7677CF33E2FC}" type="datetimeFigureOut">
              <a:rPr lang="en-GB"/>
              <a:pPr>
                <a:defRPr/>
              </a:pPr>
              <a:t>06/10/2025</a:t>
            </a:fld>
            <a:endParaRPr lang="en-GB"/>
          </a:p>
        </p:txBody>
      </p:sp>
      <p:sp>
        <p:nvSpPr>
          <p:cNvPr id="5" name="Footer Placeholder 4">
            <a:extLst>
              <a:ext uri="{FF2B5EF4-FFF2-40B4-BE49-F238E27FC236}">
                <a16:creationId xmlns:a16="http://schemas.microsoft.com/office/drawing/2014/main" id="{68D32969-3914-44D6-B9FC-E6F9A140946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643A97-6ACD-4E39-BB62-F1CBECC46258}"/>
              </a:ext>
            </a:extLst>
          </p:cNvPr>
          <p:cNvSpPr>
            <a:spLocks noGrp="1"/>
          </p:cNvSpPr>
          <p:nvPr>
            <p:ph type="sldNum" sz="quarter" idx="12"/>
          </p:nvPr>
        </p:nvSpPr>
        <p:spPr/>
        <p:txBody>
          <a:bodyPr/>
          <a:lstStyle>
            <a:lvl1pPr>
              <a:defRPr/>
            </a:lvl1pPr>
          </a:lstStyle>
          <a:p>
            <a:pPr>
              <a:defRPr/>
            </a:pPr>
            <a:fld id="{E1FB3984-046E-4E11-8AA7-3F1FC10A9B2E}" type="slidenum">
              <a:rPr lang="en-GB"/>
              <a:pPr>
                <a:defRPr/>
              </a:pPr>
              <a:t>‹#›</a:t>
            </a:fld>
            <a:endParaRPr lang="en-GB"/>
          </a:p>
        </p:txBody>
      </p:sp>
    </p:spTree>
    <p:extLst>
      <p:ext uri="{BB962C8B-B14F-4D97-AF65-F5344CB8AC3E}">
        <p14:creationId xmlns:p14="http://schemas.microsoft.com/office/powerpoint/2010/main" val="247952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EA800D-447F-4FBF-97E9-512F5B0920C4}"/>
              </a:ext>
            </a:extLst>
          </p:cNvPr>
          <p:cNvSpPr>
            <a:spLocks noGrp="1"/>
          </p:cNvSpPr>
          <p:nvPr>
            <p:ph type="dt" sz="half" idx="10"/>
          </p:nvPr>
        </p:nvSpPr>
        <p:spPr/>
        <p:txBody>
          <a:bodyPr/>
          <a:lstStyle>
            <a:lvl1pPr>
              <a:defRPr/>
            </a:lvl1pPr>
          </a:lstStyle>
          <a:p>
            <a:pPr>
              <a:defRPr/>
            </a:pPr>
            <a:fld id="{9C65FF44-926D-43B6-B4C0-FC92954A375F}" type="datetimeFigureOut">
              <a:rPr lang="en-GB"/>
              <a:pPr>
                <a:defRPr/>
              </a:pPr>
              <a:t>06/10/2025</a:t>
            </a:fld>
            <a:endParaRPr lang="en-GB"/>
          </a:p>
        </p:txBody>
      </p:sp>
      <p:sp>
        <p:nvSpPr>
          <p:cNvPr id="5" name="Footer Placeholder 4">
            <a:extLst>
              <a:ext uri="{FF2B5EF4-FFF2-40B4-BE49-F238E27FC236}">
                <a16:creationId xmlns:a16="http://schemas.microsoft.com/office/drawing/2014/main" id="{752DEDFC-9576-4CEA-86F2-EEDCDB9BA2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393A496-25EE-4FB7-A71E-DF64C24D1E71}"/>
              </a:ext>
            </a:extLst>
          </p:cNvPr>
          <p:cNvSpPr>
            <a:spLocks noGrp="1"/>
          </p:cNvSpPr>
          <p:nvPr>
            <p:ph type="sldNum" sz="quarter" idx="12"/>
          </p:nvPr>
        </p:nvSpPr>
        <p:spPr/>
        <p:txBody>
          <a:bodyPr/>
          <a:lstStyle>
            <a:lvl1pPr>
              <a:defRPr/>
            </a:lvl1pPr>
          </a:lstStyle>
          <a:p>
            <a:pPr>
              <a:defRPr/>
            </a:pPr>
            <a:fld id="{1F759F8D-AE1C-45D7-B1C4-0E36B64EC64B}" type="slidenum">
              <a:rPr lang="en-GB"/>
              <a:pPr>
                <a:defRPr/>
              </a:pPr>
              <a:t>‹#›</a:t>
            </a:fld>
            <a:endParaRPr lang="en-GB"/>
          </a:p>
        </p:txBody>
      </p:sp>
    </p:spTree>
    <p:extLst>
      <p:ext uri="{BB962C8B-B14F-4D97-AF65-F5344CB8AC3E}">
        <p14:creationId xmlns:p14="http://schemas.microsoft.com/office/powerpoint/2010/main" val="20827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20D69-076A-4D90-9952-9E611DE97033}"/>
              </a:ext>
            </a:extLst>
          </p:cNvPr>
          <p:cNvSpPr>
            <a:spLocks noGrp="1"/>
          </p:cNvSpPr>
          <p:nvPr>
            <p:ph type="dt" sz="half" idx="10"/>
          </p:nvPr>
        </p:nvSpPr>
        <p:spPr/>
        <p:txBody>
          <a:bodyPr/>
          <a:lstStyle>
            <a:lvl1pPr>
              <a:defRPr/>
            </a:lvl1pPr>
          </a:lstStyle>
          <a:p>
            <a:pPr>
              <a:defRPr/>
            </a:pPr>
            <a:fld id="{5F9DC021-5D81-4010-866A-F82DAA0F8732}" type="datetimeFigureOut">
              <a:rPr lang="en-GB"/>
              <a:pPr>
                <a:defRPr/>
              </a:pPr>
              <a:t>06/10/2025</a:t>
            </a:fld>
            <a:endParaRPr lang="en-GB"/>
          </a:p>
        </p:txBody>
      </p:sp>
      <p:sp>
        <p:nvSpPr>
          <p:cNvPr id="5" name="Footer Placeholder 4">
            <a:extLst>
              <a:ext uri="{FF2B5EF4-FFF2-40B4-BE49-F238E27FC236}">
                <a16:creationId xmlns:a16="http://schemas.microsoft.com/office/drawing/2014/main" id="{100E6BC7-675F-4706-82A0-41787BE13D9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E4464C-F432-4CEF-B88E-D51F39D102B1}"/>
              </a:ext>
            </a:extLst>
          </p:cNvPr>
          <p:cNvSpPr>
            <a:spLocks noGrp="1"/>
          </p:cNvSpPr>
          <p:nvPr>
            <p:ph type="sldNum" sz="quarter" idx="12"/>
          </p:nvPr>
        </p:nvSpPr>
        <p:spPr/>
        <p:txBody>
          <a:bodyPr/>
          <a:lstStyle>
            <a:lvl1pPr>
              <a:defRPr/>
            </a:lvl1pPr>
          </a:lstStyle>
          <a:p>
            <a:pPr>
              <a:defRPr/>
            </a:pPr>
            <a:fld id="{FC1F75B1-1380-40D3-860C-B63EBAD0A6CC}" type="slidenum">
              <a:rPr lang="en-GB"/>
              <a:pPr>
                <a:defRPr/>
              </a:pPr>
              <a:t>‹#›</a:t>
            </a:fld>
            <a:endParaRPr lang="en-GB"/>
          </a:p>
        </p:txBody>
      </p:sp>
    </p:spTree>
    <p:extLst>
      <p:ext uri="{BB962C8B-B14F-4D97-AF65-F5344CB8AC3E}">
        <p14:creationId xmlns:p14="http://schemas.microsoft.com/office/powerpoint/2010/main" val="29913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1D67E8C-B87D-4DF5-AEC4-665BC9F1249E}"/>
              </a:ext>
            </a:extLst>
          </p:cNvPr>
          <p:cNvSpPr>
            <a:spLocks noGrp="1"/>
          </p:cNvSpPr>
          <p:nvPr>
            <p:ph type="dt" sz="half" idx="10"/>
          </p:nvPr>
        </p:nvSpPr>
        <p:spPr/>
        <p:txBody>
          <a:bodyPr/>
          <a:lstStyle>
            <a:lvl1pPr>
              <a:defRPr/>
            </a:lvl1pPr>
          </a:lstStyle>
          <a:p>
            <a:pPr>
              <a:defRPr/>
            </a:pPr>
            <a:fld id="{BDCB0069-3012-4136-AE39-E6970A2AA1CC}" type="datetimeFigureOut">
              <a:rPr lang="en-GB"/>
              <a:pPr>
                <a:defRPr/>
              </a:pPr>
              <a:t>06/10/2025</a:t>
            </a:fld>
            <a:endParaRPr lang="en-GB"/>
          </a:p>
        </p:txBody>
      </p:sp>
      <p:sp>
        <p:nvSpPr>
          <p:cNvPr id="6" name="Footer Placeholder 4">
            <a:extLst>
              <a:ext uri="{FF2B5EF4-FFF2-40B4-BE49-F238E27FC236}">
                <a16:creationId xmlns:a16="http://schemas.microsoft.com/office/drawing/2014/main" id="{D8666F06-CD36-4593-8E5F-5545742F3F0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55DCFFC-45AF-4FEC-9D86-875C2F5F0DFE}"/>
              </a:ext>
            </a:extLst>
          </p:cNvPr>
          <p:cNvSpPr>
            <a:spLocks noGrp="1"/>
          </p:cNvSpPr>
          <p:nvPr>
            <p:ph type="sldNum" sz="quarter" idx="12"/>
          </p:nvPr>
        </p:nvSpPr>
        <p:spPr/>
        <p:txBody>
          <a:bodyPr/>
          <a:lstStyle>
            <a:lvl1pPr>
              <a:defRPr/>
            </a:lvl1pPr>
          </a:lstStyle>
          <a:p>
            <a:pPr>
              <a:defRPr/>
            </a:pPr>
            <a:fld id="{6052CE1E-A73A-40F0-8ED4-9C88CF1FBADD}" type="slidenum">
              <a:rPr lang="en-GB"/>
              <a:pPr>
                <a:defRPr/>
              </a:pPr>
              <a:t>‹#›</a:t>
            </a:fld>
            <a:endParaRPr lang="en-GB"/>
          </a:p>
        </p:txBody>
      </p:sp>
    </p:spTree>
    <p:extLst>
      <p:ext uri="{BB962C8B-B14F-4D97-AF65-F5344CB8AC3E}">
        <p14:creationId xmlns:p14="http://schemas.microsoft.com/office/powerpoint/2010/main" val="44437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AF3FC08-2D2E-4434-A639-CEEC4BDD1E84}"/>
              </a:ext>
            </a:extLst>
          </p:cNvPr>
          <p:cNvSpPr>
            <a:spLocks noGrp="1"/>
          </p:cNvSpPr>
          <p:nvPr>
            <p:ph type="dt" sz="half" idx="10"/>
          </p:nvPr>
        </p:nvSpPr>
        <p:spPr/>
        <p:txBody>
          <a:bodyPr/>
          <a:lstStyle>
            <a:lvl1pPr>
              <a:defRPr/>
            </a:lvl1pPr>
          </a:lstStyle>
          <a:p>
            <a:pPr>
              <a:defRPr/>
            </a:pPr>
            <a:fld id="{E421C0D6-4D56-4509-84F3-530CCE4C0004}" type="datetimeFigureOut">
              <a:rPr lang="en-GB"/>
              <a:pPr>
                <a:defRPr/>
              </a:pPr>
              <a:t>06/10/2025</a:t>
            </a:fld>
            <a:endParaRPr lang="en-GB"/>
          </a:p>
        </p:txBody>
      </p:sp>
      <p:sp>
        <p:nvSpPr>
          <p:cNvPr id="8" name="Footer Placeholder 4">
            <a:extLst>
              <a:ext uri="{FF2B5EF4-FFF2-40B4-BE49-F238E27FC236}">
                <a16:creationId xmlns:a16="http://schemas.microsoft.com/office/drawing/2014/main" id="{56C2280C-A4D0-480E-98C9-24A2B6B1B69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15385F0-443B-4A32-AE0B-FB4782AC94E0}"/>
              </a:ext>
            </a:extLst>
          </p:cNvPr>
          <p:cNvSpPr>
            <a:spLocks noGrp="1"/>
          </p:cNvSpPr>
          <p:nvPr>
            <p:ph type="sldNum" sz="quarter" idx="12"/>
          </p:nvPr>
        </p:nvSpPr>
        <p:spPr/>
        <p:txBody>
          <a:bodyPr/>
          <a:lstStyle>
            <a:lvl1pPr>
              <a:defRPr/>
            </a:lvl1pPr>
          </a:lstStyle>
          <a:p>
            <a:pPr>
              <a:defRPr/>
            </a:pPr>
            <a:fld id="{09A7C83D-8F2C-4E80-9EEE-3BA4DAC251F6}" type="slidenum">
              <a:rPr lang="en-GB"/>
              <a:pPr>
                <a:defRPr/>
              </a:pPr>
              <a:t>‹#›</a:t>
            </a:fld>
            <a:endParaRPr lang="en-GB"/>
          </a:p>
        </p:txBody>
      </p:sp>
    </p:spTree>
    <p:extLst>
      <p:ext uri="{BB962C8B-B14F-4D97-AF65-F5344CB8AC3E}">
        <p14:creationId xmlns:p14="http://schemas.microsoft.com/office/powerpoint/2010/main" val="259240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2BA5BE-FCED-4E04-9817-037A2FB846B7}"/>
              </a:ext>
            </a:extLst>
          </p:cNvPr>
          <p:cNvSpPr>
            <a:spLocks noGrp="1"/>
          </p:cNvSpPr>
          <p:nvPr>
            <p:ph type="dt" sz="half" idx="10"/>
          </p:nvPr>
        </p:nvSpPr>
        <p:spPr/>
        <p:txBody>
          <a:bodyPr/>
          <a:lstStyle>
            <a:lvl1pPr>
              <a:defRPr/>
            </a:lvl1pPr>
          </a:lstStyle>
          <a:p>
            <a:pPr>
              <a:defRPr/>
            </a:pPr>
            <a:fld id="{83009D68-868F-4301-B089-ED4121B3C86E}" type="datetimeFigureOut">
              <a:rPr lang="en-GB"/>
              <a:pPr>
                <a:defRPr/>
              </a:pPr>
              <a:t>06/10/2025</a:t>
            </a:fld>
            <a:endParaRPr lang="en-GB"/>
          </a:p>
        </p:txBody>
      </p:sp>
      <p:sp>
        <p:nvSpPr>
          <p:cNvPr id="4" name="Footer Placeholder 4">
            <a:extLst>
              <a:ext uri="{FF2B5EF4-FFF2-40B4-BE49-F238E27FC236}">
                <a16:creationId xmlns:a16="http://schemas.microsoft.com/office/drawing/2014/main" id="{70EB4D6C-86D1-43ED-A66B-4649C68A417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5E440CD-63EE-48CE-BA47-CAD2D3417257}"/>
              </a:ext>
            </a:extLst>
          </p:cNvPr>
          <p:cNvSpPr>
            <a:spLocks noGrp="1"/>
          </p:cNvSpPr>
          <p:nvPr>
            <p:ph type="sldNum" sz="quarter" idx="12"/>
          </p:nvPr>
        </p:nvSpPr>
        <p:spPr/>
        <p:txBody>
          <a:bodyPr/>
          <a:lstStyle>
            <a:lvl1pPr>
              <a:defRPr/>
            </a:lvl1pPr>
          </a:lstStyle>
          <a:p>
            <a:pPr>
              <a:defRPr/>
            </a:pPr>
            <a:fld id="{64135CF3-1FF4-4113-BB82-6F162AFE8895}" type="slidenum">
              <a:rPr lang="en-GB"/>
              <a:pPr>
                <a:defRPr/>
              </a:pPr>
              <a:t>‹#›</a:t>
            </a:fld>
            <a:endParaRPr lang="en-GB"/>
          </a:p>
        </p:txBody>
      </p:sp>
    </p:spTree>
    <p:extLst>
      <p:ext uri="{BB962C8B-B14F-4D97-AF65-F5344CB8AC3E}">
        <p14:creationId xmlns:p14="http://schemas.microsoft.com/office/powerpoint/2010/main" val="400340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CAC716-B800-408B-9B4F-3C9F9A4F1AD7}"/>
              </a:ext>
            </a:extLst>
          </p:cNvPr>
          <p:cNvSpPr>
            <a:spLocks noGrp="1"/>
          </p:cNvSpPr>
          <p:nvPr>
            <p:ph type="dt" sz="half" idx="10"/>
          </p:nvPr>
        </p:nvSpPr>
        <p:spPr/>
        <p:txBody>
          <a:bodyPr/>
          <a:lstStyle>
            <a:lvl1pPr>
              <a:defRPr/>
            </a:lvl1pPr>
          </a:lstStyle>
          <a:p>
            <a:pPr>
              <a:defRPr/>
            </a:pPr>
            <a:fld id="{0D40254B-D8F8-4045-80B5-3D8BE995EC13}" type="datetimeFigureOut">
              <a:rPr lang="en-GB"/>
              <a:pPr>
                <a:defRPr/>
              </a:pPr>
              <a:t>06/10/2025</a:t>
            </a:fld>
            <a:endParaRPr lang="en-GB"/>
          </a:p>
        </p:txBody>
      </p:sp>
      <p:sp>
        <p:nvSpPr>
          <p:cNvPr id="3" name="Footer Placeholder 4">
            <a:extLst>
              <a:ext uri="{FF2B5EF4-FFF2-40B4-BE49-F238E27FC236}">
                <a16:creationId xmlns:a16="http://schemas.microsoft.com/office/drawing/2014/main" id="{0EBFF55C-A7D8-4CA2-AA49-9CE2F044214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73A232F-F997-415B-A6A1-EC591CDC01DD}"/>
              </a:ext>
            </a:extLst>
          </p:cNvPr>
          <p:cNvSpPr>
            <a:spLocks noGrp="1"/>
          </p:cNvSpPr>
          <p:nvPr>
            <p:ph type="sldNum" sz="quarter" idx="12"/>
          </p:nvPr>
        </p:nvSpPr>
        <p:spPr/>
        <p:txBody>
          <a:bodyPr/>
          <a:lstStyle>
            <a:lvl1pPr>
              <a:defRPr/>
            </a:lvl1pPr>
          </a:lstStyle>
          <a:p>
            <a:pPr>
              <a:defRPr/>
            </a:pPr>
            <a:fld id="{4C62D9F7-EAC3-4C34-A959-1BE0EDB33A93}" type="slidenum">
              <a:rPr lang="en-GB"/>
              <a:pPr>
                <a:defRPr/>
              </a:pPr>
              <a:t>‹#›</a:t>
            </a:fld>
            <a:endParaRPr lang="en-GB"/>
          </a:p>
        </p:txBody>
      </p:sp>
    </p:spTree>
    <p:extLst>
      <p:ext uri="{BB962C8B-B14F-4D97-AF65-F5344CB8AC3E}">
        <p14:creationId xmlns:p14="http://schemas.microsoft.com/office/powerpoint/2010/main" val="263903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03EF149-093C-4B13-8D7B-2B63C9665CC3}"/>
              </a:ext>
            </a:extLst>
          </p:cNvPr>
          <p:cNvSpPr>
            <a:spLocks noGrp="1"/>
          </p:cNvSpPr>
          <p:nvPr>
            <p:ph type="dt" sz="half" idx="10"/>
          </p:nvPr>
        </p:nvSpPr>
        <p:spPr/>
        <p:txBody>
          <a:bodyPr/>
          <a:lstStyle>
            <a:lvl1pPr>
              <a:defRPr/>
            </a:lvl1pPr>
          </a:lstStyle>
          <a:p>
            <a:pPr>
              <a:defRPr/>
            </a:pPr>
            <a:fld id="{62323150-AFB4-4032-808E-D9F5387E54F6}" type="datetimeFigureOut">
              <a:rPr lang="en-GB"/>
              <a:pPr>
                <a:defRPr/>
              </a:pPr>
              <a:t>06/10/2025</a:t>
            </a:fld>
            <a:endParaRPr lang="en-GB"/>
          </a:p>
        </p:txBody>
      </p:sp>
      <p:sp>
        <p:nvSpPr>
          <p:cNvPr id="6" name="Footer Placeholder 4">
            <a:extLst>
              <a:ext uri="{FF2B5EF4-FFF2-40B4-BE49-F238E27FC236}">
                <a16:creationId xmlns:a16="http://schemas.microsoft.com/office/drawing/2014/main" id="{CD4A6829-2D6F-4739-A30D-869036A0E6D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2BE2944-D809-4406-8312-F762AEE59C40}"/>
              </a:ext>
            </a:extLst>
          </p:cNvPr>
          <p:cNvSpPr>
            <a:spLocks noGrp="1"/>
          </p:cNvSpPr>
          <p:nvPr>
            <p:ph type="sldNum" sz="quarter" idx="12"/>
          </p:nvPr>
        </p:nvSpPr>
        <p:spPr/>
        <p:txBody>
          <a:bodyPr/>
          <a:lstStyle>
            <a:lvl1pPr>
              <a:defRPr/>
            </a:lvl1pPr>
          </a:lstStyle>
          <a:p>
            <a:pPr>
              <a:defRPr/>
            </a:pPr>
            <a:fld id="{56660DA9-F837-4D6A-829D-A3C9FDF268A6}" type="slidenum">
              <a:rPr lang="en-GB"/>
              <a:pPr>
                <a:defRPr/>
              </a:pPr>
              <a:t>‹#›</a:t>
            </a:fld>
            <a:endParaRPr lang="en-GB"/>
          </a:p>
        </p:txBody>
      </p:sp>
    </p:spTree>
    <p:extLst>
      <p:ext uri="{BB962C8B-B14F-4D97-AF65-F5344CB8AC3E}">
        <p14:creationId xmlns:p14="http://schemas.microsoft.com/office/powerpoint/2010/main" val="315910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80C2AED-3C80-4DD6-B512-BF3473451E11}"/>
              </a:ext>
            </a:extLst>
          </p:cNvPr>
          <p:cNvSpPr>
            <a:spLocks noGrp="1"/>
          </p:cNvSpPr>
          <p:nvPr>
            <p:ph type="dt" sz="half" idx="10"/>
          </p:nvPr>
        </p:nvSpPr>
        <p:spPr/>
        <p:txBody>
          <a:bodyPr/>
          <a:lstStyle>
            <a:lvl1pPr>
              <a:defRPr/>
            </a:lvl1pPr>
          </a:lstStyle>
          <a:p>
            <a:pPr>
              <a:defRPr/>
            </a:pPr>
            <a:fld id="{0BFAE181-697F-4CDF-8AFA-A6E50CC738F8}" type="datetimeFigureOut">
              <a:rPr lang="en-GB"/>
              <a:pPr>
                <a:defRPr/>
              </a:pPr>
              <a:t>06/10/2025</a:t>
            </a:fld>
            <a:endParaRPr lang="en-GB"/>
          </a:p>
        </p:txBody>
      </p:sp>
      <p:sp>
        <p:nvSpPr>
          <p:cNvPr id="6" name="Footer Placeholder 4">
            <a:extLst>
              <a:ext uri="{FF2B5EF4-FFF2-40B4-BE49-F238E27FC236}">
                <a16:creationId xmlns:a16="http://schemas.microsoft.com/office/drawing/2014/main" id="{F36DEDD6-CE4A-438C-A744-10AAF7FA730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5F13D32-D532-4F02-90FD-FC532CF6A611}"/>
              </a:ext>
            </a:extLst>
          </p:cNvPr>
          <p:cNvSpPr>
            <a:spLocks noGrp="1"/>
          </p:cNvSpPr>
          <p:nvPr>
            <p:ph type="sldNum" sz="quarter" idx="12"/>
          </p:nvPr>
        </p:nvSpPr>
        <p:spPr/>
        <p:txBody>
          <a:bodyPr/>
          <a:lstStyle>
            <a:lvl1pPr>
              <a:defRPr/>
            </a:lvl1pPr>
          </a:lstStyle>
          <a:p>
            <a:pPr>
              <a:defRPr/>
            </a:pPr>
            <a:fld id="{7D49048E-DAC6-4815-89AA-E8163E9436A5}" type="slidenum">
              <a:rPr lang="en-GB"/>
              <a:pPr>
                <a:defRPr/>
              </a:pPr>
              <a:t>‹#›</a:t>
            </a:fld>
            <a:endParaRPr lang="en-GB"/>
          </a:p>
        </p:txBody>
      </p:sp>
    </p:spTree>
    <p:extLst>
      <p:ext uri="{BB962C8B-B14F-4D97-AF65-F5344CB8AC3E}">
        <p14:creationId xmlns:p14="http://schemas.microsoft.com/office/powerpoint/2010/main" val="341289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094DC84-27F8-4D0A-A991-B0282CF72EC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F0F3D5B-327B-4585-9A1E-470E10ADF9A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02294A6-5889-41C5-B9EF-D7C73DA19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61A372A-1353-4984-9544-378910BB595A}" type="datetimeFigureOut">
              <a:rPr lang="en-GB"/>
              <a:pPr>
                <a:defRPr/>
              </a:pPr>
              <a:t>06/10/2025</a:t>
            </a:fld>
            <a:endParaRPr lang="en-GB"/>
          </a:p>
        </p:txBody>
      </p:sp>
      <p:sp>
        <p:nvSpPr>
          <p:cNvPr id="5" name="Footer Placeholder 4">
            <a:extLst>
              <a:ext uri="{FF2B5EF4-FFF2-40B4-BE49-F238E27FC236}">
                <a16:creationId xmlns:a16="http://schemas.microsoft.com/office/drawing/2014/main" id="{18C7BBBB-8D60-4078-97B5-2A5664E07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4E746B58-FCA3-41A7-9A39-78C6EFA7C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1870814-F56F-4C7C-9FFF-3AB4CB1FCFC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99A18EE-AF56-42C9-A050-98B86F6B943E}"/>
              </a:ext>
            </a:extLst>
          </p:cNvPr>
          <p:cNvSpPr>
            <a:spLocks noGrp="1" noChangeArrowheads="1"/>
          </p:cNvSpPr>
          <p:nvPr>
            <p:ph type="ctrTitle"/>
          </p:nvPr>
        </p:nvSpPr>
        <p:spPr/>
        <p:txBody>
          <a:bodyPr/>
          <a:lstStyle/>
          <a:p>
            <a:pPr eaLnBrk="1" hangingPunct="1"/>
            <a:r>
              <a:rPr lang="en-GB" altLang="en-US" sz="2400" dirty="0">
                <a:cs typeface="Calibri Light"/>
              </a:rPr>
              <a:t>A Bold Vision for Children and Young People</a:t>
            </a:r>
            <a:br>
              <a:rPr lang="en-GB" altLang="en-US" sz="2400" dirty="0">
                <a:cs typeface="Calibri Light"/>
              </a:rPr>
            </a:br>
            <a:r>
              <a:rPr lang="en-GB" altLang="en-US" sz="2400" dirty="0">
                <a:cs typeface="Calibri Light"/>
              </a:rPr>
              <a:t>Birmingham, 8</a:t>
            </a:r>
            <a:r>
              <a:rPr lang="en-GB" altLang="en-US" sz="2400" baseline="30000" dirty="0">
                <a:cs typeface="Calibri Light"/>
              </a:rPr>
              <a:t>th</a:t>
            </a:r>
            <a:r>
              <a:rPr lang="en-GB" altLang="en-US" sz="2400" dirty="0">
                <a:cs typeface="Calibri Light"/>
              </a:rPr>
              <a:t> October 2025</a:t>
            </a:r>
          </a:p>
        </p:txBody>
      </p:sp>
      <p:sp>
        <p:nvSpPr>
          <p:cNvPr id="2051" name="Subtitle 2">
            <a:extLst>
              <a:ext uri="{FF2B5EF4-FFF2-40B4-BE49-F238E27FC236}">
                <a16:creationId xmlns:a16="http://schemas.microsoft.com/office/drawing/2014/main" id="{9E231B23-C258-4CA7-9589-85A9B632326C}"/>
              </a:ext>
            </a:extLst>
          </p:cNvPr>
          <p:cNvSpPr>
            <a:spLocks noGrp="1" noChangeArrowheads="1"/>
          </p:cNvSpPr>
          <p:nvPr>
            <p:ph type="subTitle" idx="1"/>
          </p:nvPr>
        </p:nvSpPr>
        <p:spPr/>
        <p:txBody>
          <a:bodyPr/>
          <a:lstStyle/>
          <a:p>
            <a:pPr eaLnBrk="1" hangingPunct="1"/>
            <a:r>
              <a:rPr lang="en-GB" altLang="en-US" dirty="0">
                <a:cs typeface="Calibri"/>
              </a:rPr>
              <a:t>Dr Jim Goddard</a:t>
            </a:r>
          </a:p>
          <a:p>
            <a:pPr eaLnBrk="1" hangingPunct="1"/>
            <a:r>
              <a:rPr lang="en-GB" altLang="en-US" dirty="0"/>
              <a:t>The Care Leavers’ Association</a:t>
            </a:r>
          </a:p>
          <a:p>
            <a:pPr eaLnBrk="1" hangingPunct="1"/>
            <a:endParaRPr lang="en-GB" altLang="en-US" dirty="0">
              <a:cs typeface="Calibri"/>
            </a:endParaRPr>
          </a:p>
          <a:p>
            <a:pPr eaLnBrk="1" hangingPunct="1"/>
            <a:r>
              <a:rPr lang="en-GB" altLang="en-US" sz="2800" b="1" dirty="0">
                <a:cs typeface="Calibri"/>
              </a:rPr>
              <a:t>The Future of Children’s Services – What Needs to Change? </a:t>
            </a:r>
          </a:p>
          <a:p>
            <a:pPr eaLnBrk="1" hangingPunct="1"/>
            <a:endParaRPr lang="en-GB" altLang="en-US" dirty="0"/>
          </a:p>
        </p:txBody>
      </p:sp>
      <p:pic>
        <p:nvPicPr>
          <p:cNvPr id="2052" name="Picture 3">
            <a:extLst>
              <a:ext uri="{FF2B5EF4-FFF2-40B4-BE49-F238E27FC236}">
                <a16:creationId xmlns:a16="http://schemas.microsoft.com/office/drawing/2014/main" id="{77224336-3CE0-4D8C-B60D-E9DA7D068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888" y="1343025"/>
            <a:ext cx="19129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E51C3-AC70-43A0-934E-95962A8FB9B1}"/>
              </a:ext>
            </a:extLst>
          </p:cNvPr>
          <p:cNvSpPr>
            <a:spLocks noGrp="1"/>
          </p:cNvSpPr>
          <p:nvPr>
            <p:ph idx="1"/>
          </p:nvPr>
        </p:nvSpPr>
        <p:spPr>
          <a:xfrm>
            <a:off x="838200" y="587375"/>
            <a:ext cx="10515600" cy="5589588"/>
          </a:xfrm>
        </p:spPr>
        <p:txBody>
          <a:bodyPr/>
          <a:lstStyle/>
          <a:p>
            <a:pPr marL="0" indent="0" algn="ctr" eaLnBrk="1" hangingPunct="1">
              <a:buNone/>
              <a:defRPr/>
            </a:pPr>
            <a:r>
              <a:rPr lang="en-GB" sz="3200" b="1" dirty="0">
                <a:cs typeface="Calibri"/>
              </a:rPr>
              <a:t>What do we need to do? </a:t>
            </a:r>
          </a:p>
          <a:p>
            <a:pPr marL="0" indent="0" eaLnBrk="1" hangingPunct="1">
              <a:buNone/>
              <a:defRPr/>
            </a:pPr>
            <a:endParaRPr lang="en-GB" sz="2400" dirty="0">
              <a:cs typeface="Calibri"/>
            </a:endParaRPr>
          </a:p>
          <a:p>
            <a:pPr eaLnBrk="1" hangingPunct="1">
              <a:defRPr/>
            </a:pPr>
            <a:r>
              <a:rPr lang="en-GB" dirty="0"/>
              <a:t>Improve the commissioning process to increase the number of placements that deliver therapeutic or emotional wellbeing support.</a:t>
            </a:r>
          </a:p>
          <a:p>
            <a:pPr eaLnBrk="1" hangingPunct="1">
              <a:defRPr/>
            </a:pPr>
            <a:r>
              <a:rPr lang="en-GB" dirty="0"/>
              <a:t>Improve the current Mental Health Assessment process for children in care</a:t>
            </a:r>
          </a:p>
          <a:p>
            <a:pPr eaLnBrk="1" hangingPunct="1">
              <a:defRPr/>
            </a:pPr>
            <a:r>
              <a:rPr lang="en-GB" dirty="0"/>
              <a:t>Ensure that care – foster care, residential care and any other kind – has trauma recovery at its centre. </a:t>
            </a:r>
          </a:p>
          <a:p>
            <a:pPr eaLnBrk="1" hangingPunct="1">
              <a:defRPr/>
            </a:pPr>
            <a:endParaRPr lang="en-GB" sz="2400" dirty="0">
              <a:cs typeface="Calibri"/>
            </a:endParaRPr>
          </a:p>
          <a:p>
            <a:pPr eaLnBrk="1" hangingPunct="1">
              <a:defRPr/>
            </a:pPr>
            <a:endParaRPr lang="en-GB" sz="2000" dirty="0">
              <a:cs typeface="Calibri"/>
            </a:endParaRPr>
          </a:p>
          <a:p>
            <a:pPr eaLnBrk="1" hangingPunct="1">
              <a:defRPr/>
            </a:pPr>
            <a:endParaRPr lang="en-GB" sz="1800" dirty="0">
              <a:cs typeface="Calibri"/>
            </a:endParaRPr>
          </a:p>
          <a:p>
            <a:pPr eaLnBrk="1" hangingPunct="1">
              <a:defRPr/>
            </a:pPr>
            <a:endParaRPr lang="en-GB" sz="1800" dirty="0">
              <a:cs typeface="Calibri"/>
            </a:endParaRPr>
          </a:p>
        </p:txBody>
      </p:sp>
      <p:pic>
        <p:nvPicPr>
          <p:cNvPr id="2" name="Picture 3">
            <a:extLst>
              <a:ext uri="{FF2B5EF4-FFF2-40B4-BE49-F238E27FC236}">
                <a16:creationId xmlns:a16="http://schemas.microsoft.com/office/drawing/2014/main" id="{7B0E117D-2266-47ED-BDFC-F7C487B4B6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984" y="-154287"/>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05C3241-BD07-6251-7C68-A6533539E749}"/>
              </a:ext>
            </a:extLst>
          </p:cNvPr>
          <p:cNvSpPr>
            <a:spLocks noGrp="1" noChangeArrowheads="1"/>
          </p:cNvSpPr>
          <p:nvPr>
            <p:ph type="title"/>
          </p:nvPr>
        </p:nvSpPr>
        <p:spPr/>
        <p:txBody>
          <a:bodyPr/>
          <a:lstStyle/>
          <a:p>
            <a:pPr algn="ctr"/>
            <a:br>
              <a:rPr lang="en-GB" altLang="en-US" sz="3200" dirty="0">
                <a:latin typeface="Times New Roman" panose="02020603050405020304" pitchFamily="18" charset="0"/>
              </a:rPr>
            </a:br>
            <a:r>
              <a:rPr lang="en-GB" altLang="en-US" sz="3200" b="1" dirty="0">
                <a:latin typeface="Times New Roman" panose="02020603050405020304" pitchFamily="18" charset="0"/>
              </a:rPr>
              <a:t>Leaving Care</a:t>
            </a:r>
            <a:br>
              <a:rPr lang="en-GB" altLang="en-US" sz="3200" dirty="0">
                <a:latin typeface="Times New Roman" panose="02020603050405020304" pitchFamily="18" charset="0"/>
              </a:rPr>
            </a:br>
            <a:endParaRPr lang="en-US" altLang="en-US" sz="3200" b="1" dirty="0">
              <a:latin typeface="Times New Roman" panose="02020603050405020304" pitchFamily="18" charset="0"/>
            </a:endParaRPr>
          </a:p>
        </p:txBody>
      </p:sp>
      <p:sp>
        <p:nvSpPr>
          <p:cNvPr id="14339" name="Rectangle 3">
            <a:extLst>
              <a:ext uri="{FF2B5EF4-FFF2-40B4-BE49-F238E27FC236}">
                <a16:creationId xmlns:a16="http://schemas.microsoft.com/office/drawing/2014/main" id="{6E1CAB35-04E0-6152-1862-35AFAA85DBE0}"/>
              </a:ext>
            </a:extLst>
          </p:cNvPr>
          <p:cNvSpPr>
            <a:spLocks noGrp="1" noChangeArrowheads="1"/>
          </p:cNvSpPr>
          <p:nvPr>
            <p:ph type="body" idx="1"/>
          </p:nvPr>
        </p:nvSpPr>
        <p:spPr>
          <a:xfrm>
            <a:off x="838200" y="1988463"/>
            <a:ext cx="10515600" cy="4667250"/>
          </a:xfrm>
        </p:spPr>
        <p:txBody>
          <a:bodyPr>
            <a:normAutofit/>
          </a:bodyPr>
          <a:lstStyle/>
          <a:p>
            <a:pPr>
              <a:buNone/>
            </a:pPr>
            <a:r>
              <a:rPr lang="en-GB" altLang="en-US" sz="2400" dirty="0">
                <a:latin typeface="Times New Roman" panose="02020603050405020304" pitchFamily="18" charset="0"/>
              </a:rPr>
              <a:t>Frank Dobson (Labour’s first Minister for Health after 1997):</a:t>
            </a:r>
          </a:p>
          <a:p>
            <a:pPr>
              <a:lnSpc>
                <a:spcPct val="90000"/>
              </a:lnSpc>
              <a:buFont typeface="Arial" panose="020B0604020202020204" pitchFamily="34" charset="0"/>
              <a:buNone/>
            </a:pPr>
            <a:r>
              <a:rPr lang="en-GB" altLang="en-US" sz="2400" dirty="0">
                <a:latin typeface="Times New Roman" panose="02020603050405020304" pitchFamily="18" charset="0"/>
              </a:rPr>
              <a:t>“We have a special responsibility to young people who are in care or who have left care. As their corporate parent we owe them a special duty… In developing the new arrangements I asked everyone to look at things from the point of view of the young people and to ask “Would this have been good enough for me when I was a child?” or “Would this be good enough for my own children?” I am determined that young people living in and leaving care will in the future get the same support, as far as possible, as other young people who are living at home and leaving home. This means a home to live or return to (</a:t>
            </a:r>
            <a:r>
              <a:rPr lang="en-GB" altLang="en-US" sz="2400" i="1" dirty="0">
                <a:latin typeface="Times New Roman" panose="02020603050405020304" pitchFamily="18" charset="0"/>
              </a:rPr>
              <a:t>sic</a:t>
            </a:r>
            <a:r>
              <a:rPr lang="en-GB" altLang="en-US" sz="2400" dirty="0">
                <a:latin typeface="Times New Roman" panose="02020603050405020304" pitchFamily="18" charset="0"/>
              </a:rPr>
              <a:t>), a shoulder to cry on, encouragement with work or school or college, someone to take you out for a meal or out for a drink, someone to help you with a bit of cash when you need it, somewhere to get the washing done.” (Department of Health, 1999: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00B300-92DE-4021-8D49-767918D120BE}"/>
              </a:ext>
            </a:extLst>
          </p:cNvPr>
          <p:cNvSpPr>
            <a:spLocks noGrp="1"/>
          </p:cNvSpPr>
          <p:nvPr>
            <p:ph idx="1"/>
          </p:nvPr>
        </p:nvSpPr>
        <p:spPr>
          <a:xfrm>
            <a:off x="838200" y="1115181"/>
            <a:ext cx="10515600" cy="4919445"/>
          </a:xfrm>
        </p:spPr>
        <p:txBody>
          <a:bodyPr/>
          <a:lstStyle/>
          <a:p>
            <a:pPr marL="0" indent="0" algn="ctr">
              <a:buNone/>
            </a:pPr>
            <a:r>
              <a:rPr lang="en-US" sz="3200" b="1" dirty="0">
                <a:cs typeface="Calibri"/>
              </a:rPr>
              <a:t>Leaving Care </a:t>
            </a:r>
            <a:endParaRPr lang="en-US" dirty="0">
              <a:cs typeface="Calibri"/>
            </a:endParaRPr>
          </a:p>
          <a:p>
            <a:r>
              <a:rPr lang="en-US" sz="2400" dirty="0">
                <a:cs typeface="Calibri"/>
              </a:rPr>
              <a:t>‘The Right to Return, The Right to Remain’ (what all good parents routinely offer their children)</a:t>
            </a:r>
          </a:p>
          <a:p>
            <a:r>
              <a:rPr lang="en-US" sz="2400" dirty="0">
                <a:cs typeface="Calibri"/>
              </a:rPr>
              <a:t>Most young people don’t leave home finally until the mid-twenties. This has increased over time. Many become ‘re-nesters’, going home when crisis hits years later. </a:t>
            </a:r>
          </a:p>
          <a:p>
            <a:r>
              <a:rPr lang="en-US" sz="2400" dirty="0">
                <a:cs typeface="Calibri"/>
              </a:rPr>
              <a:t>The need for spare capacity in the system. </a:t>
            </a:r>
          </a:p>
          <a:p>
            <a:r>
              <a:rPr lang="en-US" sz="2400" dirty="0">
                <a:cs typeface="Calibri"/>
              </a:rPr>
              <a:t>Activities support: hobbies and sports</a:t>
            </a:r>
          </a:p>
          <a:p>
            <a:r>
              <a:rPr lang="en-US" sz="2400" dirty="0">
                <a:cs typeface="Calibri"/>
              </a:rPr>
              <a:t>Dealing with trauma-related </a:t>
            </a:r>
            <a:r>
              <a:rPr lang="en-US" sz="2400" dirty="0" err="1">
                <a:cs typeface="Calibri"/>
              </a:rPr>
              <a:t>behaviour</a:t>
            </a:r>
            <a:r>
              <a:rPr lang="en-US" sz="2400" dirty="0">
                <a:cs typeface="Calibri"/>
              </a:rPr>
              <a:t>, rather than using it as an excuse to deny further help or services.</a:t>
            </a:r>
          </a:p>
          <a:p>
            <a:r>
              <a:rPr lang="en-US" sz="2400" dirty="0">
                <a:cs typeface="Calibri"/>
              </a:rPr>
              <a:t>Ending children leaving care before the age of 18, either formally or in practice. </a:t>
            </a:r>
          </a:p>
          <a:p>
            <a:endParaRPr lang="en-US" sz="2400" dirty="0">
              <a:cs typeface="Calibri"/>
            </a:endParaRPr>
          </a:p>
          <a:p>
            <a:endParaRPr lang="en-US" sz="2400" dirty="0">
              <a:cs typeface="Calibri"/>
            </a:endParaRPr>
          </a:p>
          <a:p>
            <a:endParaRPr lang="en-US" sz="1800" dirty="0">
              <a:cs typeface="Calibri"/>
            </a:endParaRPr>
          </a:p>
          <a:p>
            <a:pPr marL="0" indent="0">
              <a:buNone/>
            </a:pPr>
            <a:endParaRPr lang="en-US" dirty="0">
              <a:cs typeface="Calibri"/>
            </a:endParaRPr>
          </a:p>
        </p:txBody>
      </p:sp>
      <p:pic>
        <p:nvPicPr>
          <p:cNvPr id="6" name="Picture 3">
            <a:extLst>
              <a:ext uri="{FF2B5EF4-FFF2-40B4-BE49-F238E27FC236}">
                <a16:creationId xmlns:a16="http://schemas.microsoft.com/office/drawing/2014/main" id="{11199FBC-7CAF-49F9-90E8-90AD185E17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700" y="823374"/>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83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CCC8D-A3E1-C267-F596-2784E83408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25D5A-FC54-E0EE-6FA5-C7F2E4CEE77C}"/>
              </a:ext>
            </a:extLst>
          </p:cNvPr>
          <p:cNvSpPr>
            <a:spLocks noGrp="1"/>
          </p:cNvSpPr>
          <p:nvPr>
            <p:ph idx="1"/>
          </p:nvPr>
        </p:nvSpPr>
        <p:spPr>
          <a:xfrm>
            <a:off x="757280" y="914400"/>
            <a:ext cx="10515600" cy="5586244"/>
          </a:xfrm>
        </p:spPr>
        <p:txBody>
          <a:bodyPr/>
          <a:lstStyle/>
          <a:p>
            <a:pPr marL="0" indent="0" algn="ctr">
              <a:buNone/>
            </a:pPr>
            <a:r>
              <a:rPr lang="en-US" sz="3200" b="1" dirty="0">
                <a:cs typeface="Calibri"/>
              </a:rPr>
              <a:t>Leaving Care</a:t>
            </a:r>
          </a:p>
          <a:p>
            <a:r>
              <a:rPr lang="en-US" sz="2400" dirty="0">
                <a:cs typeface="Calibri"/>
              </a:rPr>
              <a:t>Care leavers in the secure estate are still care leavers: Need for a statutory instrument that combines the pathway plan with the sentence plan</a:t>
            </a:r>
          </a:p>
          <a:p>
            <a:r>
              <a:rPr lang="en-US" sz="2400" dirty="0">
                <a:cs typeface="Calibri"/>
              </a:rPr>
              <a:t>The prevalence of buck-passing</a:t>
            </a:r>
          </a:p>
          <a:p>
            <a:pPr eaLnBrk="1" hangingPunct="1">
              <a:defRPr/>
            </a:pPr>
            <a:r>
              <a:rPr lang="en-GB" sz="2400" dirty="0"/>
              <a:t>Implement a Wellbeing and Mental Health Assessment process for care leavers 18-25</a:t>
            </a:r>
          </a:p>
          <a:p>
            <a:pPr lvl="0"/>
            <a:r>
              <a:rPr lang="en-GB" sz="2400" dirty="0"/>
              <a:t>Ensure a mental health specialist is attached to all leaving care teams</a:t>
            </a:r>
          </a:p>
          <a:p>
            <a:pPr lvl="0"/>
            <a:r>
              <a:rPr lang="en-GB" sz="2400" dirty="0"/>
              <a:t>Improve access to wellbeing and mental health services for care leavers</a:t>
            </a: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1800" dirty="0">
              <a:cs typeface="Calibri"/>
            </a:endParaRPr>
          </a:p>
          <a:p>
            <a:pPr marL="0" indent="0">
              <a:buNone/>
            </a:pPr>
            <a:endParaRPr lang="en-US" dirty="0">
              <a:cs typeface="Calibri"/>
            </a:endParaRPr>
          </a:p>
        </p:txBody>
      </p:sp>
      <p:pic>
        <p:nvPicPr>
          <p:cNvPr id="6" name="Picture 3">
            <a:extLst>
              <a:ext uri="{FF2B5EF4-FFF2-40B4-BE49-F238E27FC236}">
                <a16:creationId xmlns:a16="http://schemas.microsoft.com/office/drawing/2014/main" id="{BBC5BCF4-9034-D411-6CD0-C458D72C2F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700" y="823374"/>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86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339E4-38A2-1045-1E71-E0AAE3D51E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31915-B6C1-8497-FA1D-A0E4BE55A424}"/>
              </a:ext>
            </a:extLst>
          </p:cNvPr>
          <p:cNvSpPr>
            <a:spLocks noGrp="1"/>
          </p:cNvSpPr>
          <p:nvPr>
            <p:ph idx="1"/>
          </p:nvPr>
        </p:nvSpPr>
        <p:spPr>
          <a:xfrm>
            <a:off x="431073" y="474154"/>
            <a:ext cx="11403875" cy="5702809"/>
          </a:xfrm>
        </p:spPr>
        <p:txBody>
          <a:bodyPr/>
          <a:lstStyle/>
          <a:p>
            <a:pPr marL="0" indent="0">
              <a:buNone/>
            </a:pPr>
            <a:r>
              <a:rPr lang="en-US" dirty="0">
                <a:cs typeface="Calibri"/>
              </a:rPr>
              <a:t>Why we think the way we do: CLA Casework (1)</a:t>
            </a:r>
          </a:p>
          <a:p>
            <a:pPr marL="0" indent="0">
              <a:buNone/>
            </a:pPr>
            <a:r>
              <a:rPr lang="en-GB" sz="1800" i="1" dirty="0"/>
              <a:t>A system built around children, not bureaucracy</a:t>
            </a:r>
          </a:p>
          <a:p>
            <a:pPr lvl="0"/>
            <a:r>
              <a:rPr lang="en-GB" sz="1800" dirty="0"/>
              <a:t>Too many children fall through cracks because “thresholds aren’t met.” I’ve supported care leavers who were denied housing or left sofa surfing because the system only responded when they were already homeless or, ironically, because they were in stable employment.</a:t>
            </a:r>
          </a:p>
          <a:p>
            <a:pPr marL="0" indent="0">
              <a:buNone/>
            </a:pPr>
            <a:r>
              <a:rPr lang="en-GB" sz="1800" i="1" dirty="0"/>
              <a:t>Earlier, preventative support</a:t>
            </a:r>
          </a:p>
          <a:p>
            <a:pPr lvl="0"/>
            <a:r>
              <a:rPr lang="en-GB" sz="1800" dirty="0"/>
              <a:t>Parents who are care-experienced are often targeted only once crisis has hit, leading to child removals. I’ve supported parents who begged for help long before proceedings, but no one stepped in until it was too late, or stepped in unnecessarily.</a:t>
            </a:r>
          </a:p>
          <a:p>
            <a:pPr marL="0" indent="0">
              <a:buNone/>
            </a:pPr>
            <a:r>
              <a:rPr lang="en-GB" sz="1800" i="1" dirty="0"/>
              <a:t>Stability and consistency of workers</a:t>
            </a:r>
          </a:p>
          <a:p>
            <a:pPr lvl="0"/>
            <a:r>
              <a:rPr lang="en-GB" sz="1800" dirty="0"/>
              <a:t>One young person I supported had 12 different social workers in 18 months. Each change meant retelling their trauma and losing trust. The instability in workers mirrors instability in their whole lives.</a:t>
            </a:r>
          </a:p>
          <a:p>
            <a:pPr marL="0" indent="0">
              <a:buNone/>
            </a:pPr>
            <a:r>
              <a:rPr lang="en-GB" sz="1800" i="1" dirty="0"/>
              <a:t>Support beyond 18 (and 25)</a:t>
            </a:r>
          </a:p>
          <a:p>
            <a:pPr lvl="0"/>
            <a:r>
              <a:rPr lang="en-GB" sz="1800" dirty="0"/>
              <a:t>I’ve worked with care leavers in their 30s, 40s, and even 60s who still struggle with trauma, identity, and practical barriers like ID. They are repeatedly told they’re “too old” for support, yet their needs don’t disappear.</a:t>
            </a:r>
          </a:p>
          <a:p>
            <a:pPr marL="0" indent="0">
              <a:buNone/>
            </a:pPr>
            <a:endParaRPr lang="en-US" dirty="0">
              <a:cs typeface="Calibri"/>
            </a:endParaRPr>
          </a:p>
        </p:txBody>
      </p:sp>
      <p:pic>
        <p:nvPicPr>
          <p:cNvPr id="5" name="Picture 3">
            <a:extLst>
              <a:ext uri="{FF2B5EF4-FFF2-40B4-BE49-F238E27FC236}">
                <a16:creationId xmlns:a16="http://schemas.microsoft.com/office/drawing/2014/main" id="{A2AE2CD8-7F33-CCD7-450E-044031E57E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6813" y="147638"/>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05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13CE-BE0E-8F21-E047-E69D382DA4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01A85-3715-C5A8-5FB0-87AC5BBB0EF7}"/>
              </a:ext>
            </a:extLst>
          </p:cNvPr>
          <p:cNvSpPr>
            <a:spLocks noGrp="1"/>
          </p:cNvSpPr>
          <p:nvPr>
            <p:ph idx="1"/>
          </p:nvPr>
        </p:nvSpPr>
        <p:spPr>
          <a:xfrm>
            <a:off x="378823" y="474154"/>
            <a:ext cx="11430000" cy="5702809"/>
          </a:xfrm>
        </p:spPr>
        <p:txBody>
          <a:bodyPr/>
          <a:lstStyle/>
          <a:p>
            <a:pPr marL="0" indent="0">
              <a:buNone/>
            </a:pPr>
            <a:r>
              <a:rPr lang="en-US" dirty="0">
                <a:cs typeface="Calibri"/>
              </a:rPr>
              <a:t>Why we think they way we do: CLA Casework (2)</a:t>
            </a:r>
          </a:p>
          <a:p>
            <a:pPr marL="0" indent="0">
              <a:buNone/>
            </a:pPr>
            <a:r>
              <a:rPr lang="en-GB" sz="1800" i="1" dirty="0"/>
              <a:t>Holistic view of identity and belonging</a:t>
            </a:r>
          </a:p>
          <a:p>
            <a:pPr lvl="0"/>
            <a:r>
              <a:rPr lang="en-GB" sz="1800" dirty="0"/>
              <a:t>Accessing records is a common battle. I’ve supported people left waiting years for files, only to get heavily redacted documents. This denies them the right to understand their own lives and families.</a:t>
            </a:r>
          </a:p>
          <a:p>
            <a:pPr marL="0" indent="0">
              <a:buNone/>
            </a:pPr>
            <a:r>
              <a:rPr lang="en-GB" sz="1800" i="1" dirty="0"/>
              <a:t>Cross-system collaboration</a:t>
            </a:r>
          </a:p>
          <a:p>
            <a:pPr lvl="0"/>
            <a:r>
              <a:rPr lang="en-GB" sz="1800" dirty="0"/>
              <a:t>Care leavers I’ve worked with are bounced between services: housing blames social care, social care blames health, health blames the DWP. No one takes responsibility, and the young person is left stranded.</a:t>
            </a:r>
          </a:p>
          <a:p>
            <a:pPr marL="0" indent="0">
              <a:buNone/>
            </a:pPr>
            <a:r>
              <a:rPr lang="en-GB" sz="1800" i="1" dirty="0"/>
              <a:t>A workforce supported to care</a:t>
            </a:r>
          </a:p>
          <a:p>
            <a:pPr lvl="0"/>
            <a:r>
              <a:rPr lang="en-GB" sz="1800" dirty="0"/>
              <a:t>Frontline workers often tell me they “don’t have time” to care properly. I’ve seen brilliant workers burn out under impossible caseloads. Children suffer when staff don’t have the time or emotional space to build relationships.</a:t>
            </a:r>
          </a:p>
          <a:p>
            <a:pPr marL="0" indent="0">
              <a:buNone/>
            </a:pPr>
            <a:r>
              <a:rPr lang="en-GB" sz="1800" i="1" dirty="0"/>
              <a:t>Removing stigma</a:t>
            </a:r>
          </a:p>
          <a:p>
            <a:pPr lvl="0"/>
            <a:r>
              <a:rPr lang="en-GB" sz="1800" dirty="0"/>
              <a:t>A young man I supported was labelled “trouble” by his college purely because he was in care, not because of his behaviour. This stigma shapes opportunities and damages self-worth before a young person even has a chance.</a:t>
            </a:r>
          </a:p>
          <a:p>
            <a:pPr marL="0" indent="0">
              <a:buNone/>
            </a:pPr>
            <a:r>
              <a:rPr lang="en-GB" sz="1800" i="1" dirty="0"/>
              <a:t>Focus on transitions</a:t>
            </a:r>
          </a:p>
          <a:p>
            <a:pPr lvl="0"/>
            <a:r>
              <a:rPr lang="en-GB" sz="1800" dirty="0"/>
              <a:t>I’ve worked with young people handed black bin bags to move placements at short notice, and care leavers suddenly cut off from support the day they turned 18. These abrupt transitions echo abandonment and deepen trauma.</a:t>
            </a:r>
          </a:p>
          <a:p>
            <a:pPr marL="0" indent="0">
              <a:buNone/>
            </a:pPr>
            <a:endParaRPr lang="en-US" dirty="0">
              <a:cs typeface="Calibri"/>
            </a:endParaRPr>
          </a:p>
        </p:txBody>
      </p:sp>
      <p:pic>
        <p:nvPicPr>
          <p:cNvPr id="5" name="Picture 3">
            <a:extLst>
              <a:ext uri="{FF2B5EF4-FFF2-40B4-BE49-F238E27FC236}">
                <a16:creationId xmlns:a16="http://schemas.microsoft.com/office/drawing/2014/main" id="{C2D90372-982F-1F4E-2BEE-D9F53CA679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6813" y="147638"/>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0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78FAF-E4E6-F95E-4715-D91A0935E3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F24FB-B4F4-998A-9DE8-48B0970FBA5C}"/>
              </a:ext>
            </a:extLst>
          </p:cNvPr>
          <p:cNvSpPr>
            <a:spLocks noGrp="1"/>
          </p:cNvSpPr>
          <p:nvPr>
            <p:ph idx="1"/>
          </p:nvPr>
        </p:nvSpPr>
        <p:spPr>
          <a:xfrm>
            <a:off x="838200" y="474154"/>
            <a:ext cx="10515600" cy="5702809"/>
          </a:xfrm>
        </p:spPr>
        <p:txBody>
          <a:bodyPr/>
          <a:lstStyle/>
          <a:p>
            <a:pPr marL="0" indent="0" algn="ctr">
              <a:buNone/>
            </a:pPr>
            <a:r>
              <a:rPr lang="en-US" b="1" dirty="0">
                <a:cs typeface="Calibri"/>
              </a:rPr>
              <a:t>Care Leavers over the age of 25</a:t>
            </a:r>
          </a:p>
          <a:p>
            <a:pPr marL="0" indent="0">
              <a:buNone/>
            </a:pPr>
            <a:endParaRPr lang="en-US" dirty="0">
              <a:cs typeface="Calibri"/>
            </a:endParaRPr>
          </a:p>
          <a:p>
            <a:r>
              <a:rPr lang="en-GB" dirty="0"/>
              <a:t>Learning about care history is an important aspect of developing a sense of identity for all care leavers. Current guidance only focuses on care leavers up to 25. Adult care leavers over 25 have to use the process of accessing information held under the data protection act. This can be hit and miss depending on local authority systems</a:t>
            </a:r>
          </a:p>
          <a:p>
            <a:pPr lvl="0"/>
            <a:r>
              <a:rPr lang="en-GB" dirty="0"/>
              <a:t>Consider removing social care files from the data protection act and sitting them under separate legislation with improved guidance</a:t>
            </a:r>
          </a:p>
          <a:p>
            <a:pPr lvl="0"/>
            <a:r>
              <a:rPr lang="en-GB" dirty="0"/>
              <a:t>Provide support to care leavers of all ages when accessing social care files</a:t>
            </a:r>
          </a:p>
          <a:p>
            <a:r>
              <a:rPr lang="en-US" dirty="0">
                <a:cs typeface="Calibri"/>
              </a:rPr>
              <a:t>Signposting and advice can be cheap</a:t>
            </a:r>
          </a:p>
          <a:p>
            <a:pPr lvl="0"/>
            <a:endParaRPr lang="en-GB" dirty="0"/>
          </a:p>
          <a:p>
            <a:endParaRPr lang="en-US" dirty="0">
              <a:cs typeface="Calibri"/>
            </a:endParaRPr>
          </a:p>
        </p:txBody>
      </p:sp>
      <p:pic>
        <p:nvPicPr>
          <p:cNvPr id="5" name="Picture 3">
            <a:extLst>
              <a:ext uri="{FF2B5EF4-FFF2-40B4-BE49-F238E27FC236}">
                <a16:creationId xmlns:a16="http://schemas.microsoft.com/office/drawing/2014/main" id="{CC826874-276F-DB86-1595-6C9938DDA3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6813" y="147638"/>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91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356A876-CCDC-4378-8380-3CECD67A9AB4}"/>
              </a:ext>
            </a:extLst>
          </p:cNvPr>
          <p:cNvSpPr>
            <a:spLocks noGrp="1" noChangeArrowheads="1"/>
          </p:cNvSpPr>
          <p:nvPr>
            <p:ph type="title"/>
          </p:nvPr>
        </p:nvSpPr>
        <p:spPr/>
        <p:txBody>
          <a:bodyPr/>
          <a:lstStyle/>
          <a:p>
            <a:pPr algn="ctr" eaLnBrk="1" hangingPunct="1"/>
            <a:r>
              <a:rPr lang="en-GB" altLang="en-US" sz="3600" b="1" dirty="0"/>
              <a:t>The Independent Review of Children’s Social Care</a:t>
            </a:r>
          </a:p>
        </p:txBody>
      </p:sp>
      <p:sp>
        <p:nvSpPr>
          <p:cNvPr id="3" name="Content Placeholder 2">
            <a:extLst>
              <a:ext uri="{FF2B5EF4-FFF2-40B4-BE49-F238E27FC236}">
                <a16:creationId xmlns:a16="http://schemas.microsoft.com/office/drawing/2014/main" id="{28AD4763-0CA7-4F25-AC30-5AB396D05132}"/>
              </a:ext>
            </a:extLst>
          </p:cNvPr>
          <p:cNvSpPr>
            <a:spLocks noGrp="1"/>
          </p:cNvSpPr>
          <p:nvPr>
            <p:ph idx="1"/>
          </p:nvPr>
        </p:nvSpPr>
        <p:spPr>
          <a:xfrm>
            <a:off x="712940" y="1552813"/>
            <a:ext cx="10515600" cy="4940062"/>
          </a:xfrm>
        </p:spPr>
        <p:txBody>
          <a:bodyPr rtlCol="0">
            <a:normAutofit fontScale="92500" lnSpcReduction="10000"/>
          </a:bodyPr>
          <a:lstStyle/>
          <a:p>
            <a:pPr eaLnBrk="1" fontAlgn="auto" hangingPunct="1">
              <a:spcAft>
                <a:spcPts val="0"/>
              </a:spcAft>
              <a:defRPr/>
            </a:pPr>
            <a:r>
              <a:rPr lang="en-GB" dirty="0"/>
              <a:t>Support for Care Leaver Parents.</a:t>
            </a:r>
          </a:p>
          <a:p>
            <a:pPr eaLnBrk="1" fontAlgn="auto" hangingPunct="1">
              <a:spcAft>
                <a:spcPts val="0"/>
              </a:spcAft>
              <a:defRPr/>
            </a:pPr>
            <a:r>
              <a:rPr lang="en-GB" dirty="0"/>
              <a:t>Accommodation for 16-17 year olds.</a:t>
            </a:r>
          </a:p>
          <a:p>
            <a:pPr eaLnBrk="1" fontAlgn="auto" hangingPunct="1">
              <a:spcAft>
                <a:spcPts val="0"/>
              </a:spcAft>
              <a:defRPr/>
            </a:pPr>
            <a:r>
              <a:rPr lang="en-GB" dirty="0"/>
              <a:t>Extending Corporate Parenting Responsibilities.</a:t>
            </a:r>
          </a:p>
          <a:p>
            <a:pPr eaLnBrk="1" fontAlgn="auto" hangingPunct="1">
              <a:spcAft>
                <a:spcPts val="0"/>
              </a:spcAft>
              <a:defRPr/>
            </a:pPr>
            <a:r>
              <a:rPr lang="en-GB" dirty="0"/>
              <a:t>Making Care Experience a Protected Characteristic.</a:t>
            </a:r>
          </a:p>
          <a:p>
            <a:pPr eaLnBrk="1" fontAlgn="auto" hangingPunct="1">
              <a:spcAft>
                <a:spcPts val="0"/>
              </a:spcAft>
              <a:defRPr/>
            </a:pPr>
            <a:r>
              <a:rPr lang="en-GB" dirty="0"/>
              <a:t>Lifelong Guardianship Order.</a:t>
            </a:r>
          </a:p>
          <a:p>
            <a:pPr eaLnBrk="1" fontAlgn="auto" hangingPunct="1">
              <a:spcAft>
                <a:spcPts val="0"/>
              </a:spcAft>
              <a:defRPr/>
            </a:pPr>
            <a:r>
              <a:rPr lang="en-GB" dirty="0"/>
              <a:t>Extension of Staying Put and Staying Close.</a:t>
            </a:r>
          </a:p>
          <a:p>
            <a:pPr eaLnBrk="1" fontAlgn="auto" hangingPunct="1">
              <a:spcAft>
                <a:spcPts val="0"/>
              </a:spcAft>
              <a:defRPr/>
            </a:pPr>
            <a:r>
              <a:rPr lang="en-GB" dirty="0"/>
              <a:t>Support for Accessing Files Beyond the Age of 25.</a:t>
            </a:r>
          </a:p>
          <a:p>
            <a:pPr eaLnBrk="1" fontAlgn="auto" hangingPunct="1">
              <a:spcAft>
                <a:spcPts val="0"/>
              </a:spcAft>
              <a:defRPr/>
            </a:pPr>
            <a:r>
              <a:rPr lang="en-GB" dirty="0"/>
              <a:t>Failure to consider the positive case for residential care. </a:t>
            </a:r>
          </a:p>
          <a:p>
            <a:pPr eaLnBrk="1" fontAlgn="auto" hangingPunct="1">
              <a:spcAft>
                <a:spcPts val="0"/>
              </a:spcAft>
              <a:defRPr/>
            </a:pPr>
            <a:r>
              <a:rPr lang="en-GB" dirty="0"/>
              <a:t>Little to no awareness of the value of involving care experienced people in the governance of the care system. </a:t>
            </a:r>
          </a:p>
          <a:p>
            <a:pPr eaLnBrk="1" fontAlgn="auto" hangingPunct="1">
              <a:spcAft>
                <a:spcPts val="0"/>
              </a:spcAft>
              <a:defRPr/>
            </a:pPr>
            <a:r>
              <a:rPr lang="en-GB" dirty="0"/>
              <a:t>Insufficient focus on the inadequacies of the current leaving care system. </a:t>
            </a:r>
          </a:p>
          <a:p>
            <a:pPr eaLnBrk="1" fontAlgn="auto" hangingPunct="1">
              <a:spcAft>
                <a:spcPts val="0"/>
              </a:spcAft>
              <a:defRPr/>
            </a:pPr>
            <a:endParaRPr lang="en-GB" dirty="0"/>
          </a:p>
          <a:p>
            <a:pPr eaLnBrk="1" fontAlgn="auto" hangingPunct="1">
              <a:spcAft>
                <a:spcPts val="0"/>
              </a:spcAft>
              <a:defRPr/>
            </a:pPr>
            <a:endParaRPr lang="en-GB" dirty="0"/>
          </a:p>
        </p:txBody>
      </p:sp>
      <p:pic>
        <p:nvPicPr>
          <p:cNvPr id="2" name="Picture 3">
            <a:extLst>
              <a:ext uri="{FF2B5EF4-FFF2-40B4-BE49-F238E27FC236}">
                <a16:creationId xmlns:a16="http://schemas.microsoft.com/office/drawing/2014/main" id="{A44713EB-1230-4468-A00B-F9A83E9A61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6813" y="147638"/>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8C1CC-E05E-428F-BFDA-A46330D48498}"/>
              </a:ext>
            </a:extLst>
          </p:cNvPr>
          <p:cNvSpPr>
            <a:spLocks noGrp="1"/>
          </p:cNvSpPr>
          <p:nvPr>
            <p:ph idx="1"/>
          </p:nvPr>
        </p:nvSpPr>
        <p:spPr>
          <a:xfrm>
            <a:off x="838200" y="279400"/>
            <a:ext cx="10515600" cy="5897563"/>
          </a:xfrm>
        </p:spPr>
        <p:txBody>
          <a:bodyPr rtlCol="0">
            <a:normAutofit/>
          </a:bodyPr>
          <a:lstStyle/>
          <a:p>
            <a:pPr marL="0" indent="0" algn="ctr" eaLnBrk="1" fontAlgn="auto" hangingPunct="1">
              <a:spcAft>
                <a:spcPts val="0"/>
              </a:spcAft>
              <a:buFont typeface="Arial" panose="020B0604020202020204" pitchFamily="34" charset="0"/>
              <a:buNone/>
              <a:defRPr/>
            </a:pPr>
            <a:r>
              <a:rPr lang="en-GB" sz="4000" b="1" dirty="0"/>
              <a:t>Final Points</a:t>
            </a:r>
          </a:p>
          <a:p>
            <a:pPr marL="0" indent="0" algn="ctr" eaLnBrk="1" fontAlgn="auto" hangingPunct="1">
              <a:spcAft>
                <a:spcPts val="0"/>
              </a:spcAft>
              <a:buFont typeface="Arial" panose="020B0604020202020204" pitchFamily="34" charset="0"/>
              <a:buNone/>
              <a:defRPr/>
            </a:pPr>
            <a:endParaRPr lang="en-GB" sz="4000" b="1" dirty="0"/>
          </a:p>
          <a:p>
            <a:pPr eaLnBrk="1" fontAlgn="auto" hangingPunct="1">
              <a:spcAft>
                <a:spcPts val="0"/>
              </a:spcAft>
              <a:defRPr/>
            </a:pPr>
            <a:r>
              <a:rPr lang="en-GB" dirty="0"/>
              <a:t>The current care system and the value of imagination</a:t>
            </a:r>
          </a:p>
          <a:p>
            <a:pPr marL="0" indent="0" eaLnBrk="1" fontAlgn="auto" hangingPunct="1">
              <a:spcAft>
                <a:spcPts val="0"/>
              </a:spcAft>
              <a:buNone/>
              <a:defRPr/>
            </a:pPr>
            <a:endParaRPr lang="en-GB" dirty="0"/>
          </a:p>
          <a:p>
            <a:pPr eaLnBrk="1" fontAlgn="auto" hangingPunct="1">
              <a:spcAft>
                <a:spcPts val="0"/>
              </a:spcAft>
              <a:defRPr/>
            </a:pPr>
            <a:r>
              <a:rPr lang="en-GB" dirty="0">
                <a:cs typeface="Calibri"/>
              </a:rPr>
              <a:t>Using the correct benchmark; what would good parents do?</a:t>
            </a:r>
          </a:p>
          <a:p>
            <a:pPr marL="0" indent="0" eaLnBrk="1" fontAlgn="auto" hangingPunct="1">
              <a:spcAft>
                <a:spcPts val="0"/>
              </a:spcAft>
              <a:buNone/>
              <a:defRPr/>
            </a:pPr>
            <a:endParaRPr lang="en-GB" dirty="0">
              <a:cs typeface="Calibri"/>
            </a:endParaRPr>
          </a:p>
          <a:p>
            <a:pPr marL="0" indent="0" eaLnBrk="1" fontAlgn="auto" hangingPunct="1">
              <a:spcAft>
                <a:spcPts val="0"/>
              </a:spcAft>
              <a:buNone/>
              <a:defRPr/>
            </a:pPr>
            <a:r>
              <a:rPr lang="en-GB" sz="2400" dirty="0"/>
              <a:t>“the disadvantage faced by the care-experienced community in our country should be the civil rights issue of our time.” (Josh McCallister, Children’s Minister, Maiden Speech to House of Commons, July 2024). </a:t>
            </a:r>
            <a:endParaRPr lang="en-GB" sz="2400" dirty="0">
              <a:cs typeface="Calibri"/>
            </a:endParaRPr>
          </a:p>
          <a:p>
            <a:pPr eaLnBrk="1" fontAlgn="auto" hangingPunct="1">
              <a:spcAft>
                <a:spcPts val="0"/>
              </a:spcAft>
              <a:defRPr/>
            </a:pPr>
            <a:endParaRPr lang="en-GB" sz="2400" dirty="0"/>
          </a:p>
          <a:p>
            <a:pPr marL="0" indent="0" eaLnBrk="1" fontAlgn="auto" hangingPunct="1">
              <a:spcAft>
                <a:spcPts val="0"/>
              </a:spcAft>
              <a:buFont typeface="Arial" panose="020B0604020202020204" pitchFamily="34" charset="0"/>
              <a:buNone/>
              <a:defRPr/>
            </a:pPr>
            <a:endParaRPr lang="en-GB" dirty="0"/>
          </a:p>
        </p:txBody>
      </p:sp>
      <p:pic>
        <p:nvPicPr>
          <p:cNvPr id="16387" name="Picture 3">
            <a:extLst>
              <a:ext uri="{FF2B5EF4-FFF2-40B4-BE49-F238E27FC236}">
                <a16:creationId xmlns:a16="http://schemas.microsoft.com/office/drawing/2014/main" id="{46E24C68-D79B-460D-9745-2D2D3ED83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6813" y="147638"/>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F917B356-4687-431E-A2E8-348C8EB3F4E0}"/>
              </a:ext>
            </a:extLst>
          </p:cNvPr>
          <p:cNvSpPr>
            <a:spLocks noGrp="1" noChangeArrowheads="1"/>
          </p:cNvSpPr>
          <p:nvPr>
            <p:ph idx="1"/>
          </p:nvPr>
        </p:nvSpPr>
        <p:spPr>
          <a:xfrm>
            <a:off x="838200" y="552450"/>
            <a:ext cx="10515600" cy="5624513"/>
          </a:xfrm>
        </p:spPr>
        <p:txBody>
          <a:bodyPr/>
          <a:lstStyle/>
          <a:p>
            <a:pPr marL="0" indent="0" eaLnBrk="1" hangingPunct="1">
              <a:buNone/>
            </a:pPr>
            <a:r>
              <a:rPr lang="en-GB" altLang="en-US" dirty="0">
                <a:cs typeface="Calibri"/>
              </a:rPr>
              <a:t>Dr Jim Goddard</a:t>
            </a:r>
          </a:p>
          <a:p>
            <a:pPr marL="0" indent="0" eaLnBrk="1" hangingPunct="1">
              <a:buFont typeface="Arial" panose="020B0604020202020204" pitchFamily="34" charset="0"/>
              <a:buNone/>
            </a:pPr>
            <a:r>
              <a:rPr lang="en-GB" altLang="en-US" dirty="0"/>
              <a:t>The Care Leavers Association</a:t>
            </a:r>
            <a:endParaRPr lang="en-GB" altLang="en-US" dirty="0">
              <a:cs typeface="Calibri"/>
            </a:endParaRPr>
          </a:p>
          <a:p>
            <a:pPr marL="0" indent="0" eaLnBrk="1" hangingPunct="1">
              <a:buFont typeface="Arial" panose="020B0604020202020204" pitchFamily="34" charset="0"/>
              <a:buNone/>
            </a:pPr>
            <a:endParaRPr lang="en-GB" altLang="en-US" dirty="0"/>
          </a:p>
          <a:p>
            <a:pPr marL="0" indent="0" eaLnBrk="1" hangingPunct="1">
              <a:buNone/>
            </a:pPr>
            <a:r>
              <a:rPr lang="en-GB" altLang="en-US" dirty="0" err="1"/>
              <a:t>Jim.goddard@careleavers.com</a:t>
            </a:r>
            <a:endParaRPr lang="en-GB" altLang="en-US" dirty="0">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471FD82D-59F8-4801-B8AB-651E7A71A89E}"/>
              </a:ext>
            </a:extLst>
          </p:cNvPr>
          <p:cNvSpPr>
            <a:spLocks noGrp="1" noChangeArrowheads="1"/>
          </p:cNvSpPr>
          <p:nvPr>
            <p:ph idx="1"/>
          </p:nvPr>
        </p:nvSpPr>
        <p:spPr>
          <a:xfrm>
            <a:off x="838200" y="527050"/>
            <a:ext cx="10515600" cy="5649913"/>
          </a:xfrm>
        </p:spPr>
        <p:txBody>
          <a:bodyPr/>
          <a:lstStyle/>
          <a:p>
            <a:pPr marL="0" indent="0" eaLnBrk="1" hangingPunct="1">
              <a:buFont typeface="Arial" panose="020B0604020202020204" pitchFamily="34" charset="0"/>
              <a:buNone/>
            </a:pPr>
            <a:r>
              <a:rPr lang="en-GB" altLang="en-US" b="1" dirty="0"/>
              <a:t>The Care Leavers Association </a:t>
            </a:r>
            <a:endParaRPr lang="en-GB" altLang="en-US" dirty="0"/>
          </a:p>
          <a:p>
            <a:pPr eaLnBrk="1" hangingPunct="1"/>
            <a:r>
              <a:rPr lang="en-GB" altLang="en-US" sz="2400" dirty="0"/>
              <a:t>A User-led national charity – for care leavers by care leavers. Founded in 2000.</a:t>
            </a:r>
          </a:p>
          <a:p>
            <a:pPr eaLnBrk="1" hangingPunct="1"/>
            <a:r>
              <a:rPr lang="en-GB" altLang="en-US" sz="2400" dirty="0"/>
              <a:t>Our vision is for a “good life in care, a good life after care” – working to improve the care system and the lives of care leavers</a:t>
            </a:r>
          </a:p>
          <a:p>
            <a:pPr eaLnBrk="1" hangingPunct="1"/>
            <a:r>
              <a:rPr lang="en-GB" altLang="en-US" sz="2400" dirty="0"/>
              <a:t>The user voice needs to be at the heart of service delivery and design. Things can only be improved by listening to the user experience</a:t>
            </a:r>
          </a:p>
          <a:p>
            <a:pPr marL="0" indent="0" eaLnBrk="1" hangingPunct="1">
              <a:buFont typeface="Arial" panose="020B0604020202020204" pitchFamily="34" charset="0"/>
              <a:buNone/>
            </a:pPr>
            <a:endParaRPr lang="en-GB" altLang="en-US" dirty="0"/>
          </a:p>
        </p:txBody>
      </p:sp>
      <p:pic>
        <p:nvPicPr>
          <p:cNvPr id="3075" name="Picture 3">
            <a:extLst>
              <a:ext uri="{FF2B5EF4-FFF2-40B4-BE49-F238E27FC236}">
                <a16:creationId xmlns:a16="http://schemas.microsoft.com/office/drawing/2014/main" id="{EC97E949-4B4E-4671-9E6B-6227F168F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963" y="95250"/>
            <a:ext cx="1914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537BE3E-99B6-5448-17D0-AFB527143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533" y="3132249"/>
            <a:ext cx="7513468" cy="37257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16E39F-6730-47D0-8470-87AE9CA6719C}"/>
              </a:ext>
            </a:extLst>
          </p:cNvPr>
          <p:cNvSpPr>
            <a:spLocks noGrp="1"/>
          </p:cNvSpPr>
          <p:nvPr>
            <p:ph idx="1"/>
          </p:nvPr>
        </p:nvSpPr>
        <p:spPr>
          <a:xfrm>
            <a:off x="630315" y="346229"/>
            <a:ext cx="10723485" cy="6187093"/>
          </a:xfrm>
        </p:spPr>
        <p:txBody>
          <a:bodyPr rtlCol="0">
            <a:normAutofit/>
          </a:bodyPr>
          <a:lstStyle/>
          <a:p>
            <a:pPr marL="0" indent="0" algn="ctr" eaLnBrk="1" fontAlgn="auto" hangingPunct="1">
              <a:spcAft>
                <a:spcPts val="0"/>
              </a:spcAft>
              <a:buFont typeface="Arial" panose="020B0604020202020204" pitchFamily="34" charset="0"/>
              <a:buNone/>
              <a:defRPr/>
            </a:pPr>
            <a:r>
              <a:rPr lang="en-GB" sz="3200" b="1" dirty="0"/>
              <a:t>Our Recent Main Projects</a:t>
            </a:r>
            <a:endParaRPr lang="en-GB" b="1" dirty="0"/>
          </a:p>
          <a:p>
            <a:pPr eaLnBrk="1" fontAlgn="auto" hangingPunct="1">
              <a:spcAft>
                <a:spcPts val="0"/>
              </a:spcAft>
              <a:defRPr/>
            </a:pPr>
            <a:r>
              <a:rPr lang="en-GB" dirty="0"/>
              <a:t>The Criminal Justice System: Over-representation, Mentoring, Support</a:t>
            </a:r>
          </a:p>
          <a:p>
            <a:pPr eaLnBrk="1" fontAlgn="auto" hangingPunct="1">
              <a:spcAft>
                <a:spcPts val="0"/>
              </a:spcAft>
              <a:defRPr/>
            </a:pPr>
            <a:r>
              <a:rPr lang="en-GB" dirty="0"/>
              <a:t>Young People and Older Care Leavers: Wellbeing and mental health, Isolation</a:t>
            </a:r>
          </a:p>
          <a:p>
            <a:pPr eaLnBrk="1" fontAlgn="auto" hangingPunct="1">
              <a:spcAft>
                <a:spcPts val="0"/>
              </a:spcAft>
              <a:defRPr/>
            </a:pPr>
            <a:r>
              <a:rPr lang="en-GB" dirty="0"/>
              <a:t>Access to Child Care Records: Personal identity</a:t>
            </a:r>
          </a:p>
          <a:p>
            <a:pPr eaLnBrk="1" fontAlgn="auto" hangingPunct="1">
              <a:spcAft>
                <a:spcPts val="0"/>
              </a:spcAft>
              <a:defRPr/>
            </a:pPr>
            <a:r>
              <a:rPr lang="en-GB" dirty="0"/>
              <a:t>Old Care Leavers: Making Connections</a:t>
            </a:r>
          </a:p>
          <a:p>
            <a:pPr eaLnBrk="1" fontAlgn="auto" hangingPunct="1">
              <a:spcAft>
                <a:spcPts val="0"/>
              </a:spcAft>
              <a:defRPr/>
            </a:pPr>
            <a:r>
              <a:rPr lang="en-GB" dirty="0"/>
              <a:t>Policy: Prioritising the user voice</a:t>
            </a:r>
          </a:p>
        </p:txBody>
      </p:sp>
      <p:pic>
        <p:nvPicPr>
          <p:cNvPr id="4099" name="Picture 3">
            <a:extLst>
              <a:ext uri="{FF2B5EF4-FFF2-40B4-BE49-F238E27FC236}">
                <a16:creationId xmlns:a16="http://schemas.microsoft.com/office/drawing/2014/main" id="{BFE2B3FB-6D86-42F1-87A6-08C82CA32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163513"/>
            <a:ext cx="1912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group of people holding a sign&#10;&#10;AI-generated content may be incorrect.">
            <a:extLst>
              <a:ext uri="{FF2B5EF4-FFF2-40B4-BE49-F238E27FC236}">
                <a16:creationId xmlns:a16="http://schemas.microsoft.com/office/drawing/2014/main" id="{90C18993-FFA2-BC2E-EEA5-85196217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627" y="2863971"/>
            <a:ext cx="5325373" cy="39940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2A501-B0F4-4BB8-AA7D-0B261416278A}"/>
              </a:ext>
            </a:extLst>
          </p:cNvPr>
          <p:cNvSpPr>
            <a:spLocks noGrp="1"/>
          </p:cNvSpPr>
          <p:nvPr>
            <p:ph idx="1"/>
          </p:nvPr>
        </p:nvSpPr>
        <p:spPr>
          <a:xfrm>
            <a:off x="588723" y="474154"/>
            <a:ext cx="10765077" cy="5702809"/>
          </a:xfrm>
        </p:spPr>
        <p:txBody>
          <a:bodyPr/>
          <a:lstStyle/>
          <a:p>
            <a:pPr marL="0" indent="0">
              <a:buNone/>
            </a:pPr>
            <a:r>
              <a:rPr lang="en-US" dirty="0">
                <a:cs typeface="Calibri"/>
              </a:rPr>
              <a:t>Plato </a:t>
            </a:r>
            <a:r>
              <a:rPr lang="en-US" sz="2400" dirty="0">
                <a:cs typeface="Calibri"/>
              </a:rPr>
              <a:t>(428-423 BC – 348-347 BC): </a:t>
            </a:r>
            <a:r>
              <a:rPr lang="en-US" dirty="0">
                <a:cs typeface="Calibri"/>
              </a:rPr>
              <a:t>The Laws, Book 11</a:t>
            </a:r>
          </a:p>
          <a:p>
            <a:pPr marL="0" indent="0">
              <a:buNone/>
            </a:pPr>
            <a:endParaRPr lang="en-US" sz="2000" dirty="0">
              <a:cs typeface="Calibri"/>
            </a:endParaRPr>
          </a:p>
          <a:p>
            <a:pPr marL="0" indent="0">
              <a:buNone/>
            </a:pPr>
            <a:r>
              <a:rPr lang="en-GB" sz="2000" dirty="0"/>
              <a:t>“Thus will orphans have a second birth. In order to make their sad condition as light as possible, the guardians of the law shall be their parents, and shall be admonished to take care of them. And what admonition can be more appropriate than the assurance which we formerly gave, that the souls of the dead watch over mortal affairs? About this there are many ancient traditions, which may be taken on trust from the legislator. Let men fear, in the first place, the Gods above; secondly, the souls of the departed, who naturally care for their own descendants; thirdly, the aged living, who are quick to hear of any neglect of family duties, especially in the case of orphans. For they are the holiest and most sacred of all deposits, and the peculiar care of guardians and magistrates; and those who try to bring them up well will contribute to their own good and to that of their families. He who listens to the preamble of the law will never know the severity of the legislator; but he who disobeys, and injures the orphan, will pay twice the penalty he would have paid if the parents had been alive… the duty of the guardian in our state is the same as that of a father, though his honour or disgrace is greater. A legal admonition and threat may, however, be of service: the guardian of the orphan and the guardian of the law who is over him, shall love the orphan as their own children, and take more care of his or her property than of their own. If the guardian of the child neglect his duty, the guardian of the law shall fine him… When the orphan is of age, if he thinks that he has been ill-used, his guardian may be brought to trial by him within five years, and the penalty shall be fixed by the court.” </a:t>
            </a:r>
            <a:endParaRPr lang="en-US" sz="2000" dirty="0">
              <a:cs typeface="Calibri"/>
            </a:endParaRPr>
          </a:p>
        </p:txBody>
      </p:sp>
      <p:pic>
        <p:nvPicPr>
          <p:cNvPr id="5" name="Picture 3">
            <a:extLst>
              <a:ext uri="{FF2B5EF4-FFF2-40B4-BE49-F238E27FC236}">
                <a16:creationId xmlns:a16="http://schemas.microsoft.com/office/drawing/2014/main" id="{C056F3E0-649D-405C-89F2-DDD29994D0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6813" y="147638"/>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31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58E26-AD20-4059-8D52-1D05D3FF7A30}"/>
              </a:ext>
            </a:extLst>
          </p:cNvPr>
          <p:cNvSpPr>
            <a:spLocks noGrp="1"/>
          </p:cNvSpPr>
          <p:nvPr>
            <p:ph idx="1"/>
          </p:nvPr>
        </p:nvSpPr>
        <p:spPr>
          <a:xfrm>
            <a:off x="838200" y="393700"/>
            <a:ext cx="10515600" cy="5783263"/>
          </a:xfrm>
        </p:spPr>
        <p:txBody>
          <a:bodyPr/>
          <a:lstStyle/>
          <a:p>
            <a:pPr marL="0" indent="0" eaLnBrk="1" hangingPunct="1">
              <a:buFont typeface="Arial" panose="020B0604020202020204" pitchFamily="34" charset="0"/>
              <a:buNone/>
              <a:defRPr/>
            </a:pPr>
            <a:r>
              <a:rPr lang="en-GB" sz="3200" b="1" dirty="0"/>
              <a:t>Outline: </a:t>
            </a:r>
          </a:p>
          <a:p>
            <a:pPr marL="0" indent="0" eaLnBrk="1" hangingPunct="1">
              <a:buFont typeface="Arial" panose="020B0604020202020204" pitchFamily="34" charset="0"/>
              <a:buNone/>
              <a:defRPr/>
            </a:pPr>
            <a:endParaRPr lang="en-GB" dirty="0"/>
          </a:p>
          <a:p>
            <a:pPr eaLnBrk="1" hangingPunct="1">
              <a:defRPr/>
            </a:pPr>
            <a:r>
              <a:rPr lang="en-GB" dirty="0"/>
              <a:t>The Care System</a:t>
            </a:r>
          </a:p>
          <a:p>
            <a:pPr eaLnBrk="1" hangingPunct="1">
              <a:defRPr/>
            </a:pPr>
            <a:r>
              <a:rPr lang="en-GB" dirty="0"/>
              <a:t>Leaving Care</a:t>
            </a:r>
          </a:p>
          <a:p>
            <a:pPr eaLnBrk="1" hangingPunct="1">
              <a:defRPr/>
            </a:pPr>
            <a:r>
              <a:rPr lang="en-GB" dirty="0"/>
              <a:t>Older Care Leavers</a:t>
            </a:r>
          </a:p>
          <a:p>
            <a:pPr eaLnBrk="1" hangingPunct="1">
              <a:defRPr/>
            </a:pPr>
            <a:r>
              <a:rPr lang="en-GB" dirty="0"/>
              <a:t>The 2022 Independent Review of Children’s Social Care. </a:t>
            </a:r>
          </a:p>
        </p:txBody>
      </p:sp>
      <p:pic>
        <p:nvPicPr>
          <p:cNvPr id="2" name="Picture 3">
            <a:extLst>
              <a:ext uri="{FF2B5EF4-FFF2-40B4-BE49-F238E27FC236}">
                <a16:creationId xmlns:a16="http://schemas.microsoft.com/office/drawing/2014/main" id="{4414E764-B788-414D-80BC-B033099A8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6813" y="147638"/>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5E89-BC7A-3341-D301-53256A4739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45236-EB8E-C6F3-A37E-9B5DADF128B0}"/>
              </a:ext>
            </a:extLst>
          </p:cNvPr>
          <p:cNvSpPr>
            <a:spLocks noGrp="1"/>
          </p:cNvSpPr>
          <p:nvPr>
            <p:ph idx="1"/>
          </p:nvPr>
        </p:nvSpPr>
        <p:spPr>
          <a:xfrm>
            <a:off x="838200" y="587375"/>
            <a:ext cx="10515600" cy="5589588"/>
          </a:xfrm>
        </p:spPr>
        <p:txBody>
          <a:bodyPr/>
          <a:lstStyle/>
          <a:p>
            <a:pPr marL="0" indent="0" algn="ctr" eaLnBrk="1" hangingPunct="1">
              <a:buNone/>
              <a:defRPr/>
            </a:pPr>
            <a:r>
              <a:rPr lang="en-GB" sz="3200" b="1" i="1" dirty="0">
                <a:cs typeface="Calibri"/>
              </a:rPr>
              <a:t>The Care System</a:t>
            </a:r>
          </a:p>
          <a:p>
            <a:pPr eaLnBrk="1" hangingPunct="1">
              <a:defRPr/>
            </a:pPr>
            <a:endParaRPr lang="en-GB" sz="2400" dirty="0">
              <a:cs typeface="Calibri"/>
            </a:endParaRPr>
          </a:p>
          <a:p>
            <a:pPr marL="0" indent="0" eaLnBrk="1" hangingPunct="1">
              <a:buNone/>
              <a:defRPr/>
            </a:pPr>
            <a:r>
              <a:rPr lang="en-GB" dirty="0">
                <a:cs typeface="Calibri"/>
              </a:rPr>
              <a:t>What is the Care System For?</a:t>
            </a:r>
          </a:p>
          <a:p>
            <a:pPr eaLnBrk="1" hangingPunct="1">
              <a:defRPr/>
            </a:pPr>
            <a:r>
              <a:rPr lang="en-GB" dirty="0">
                <a:cs typeface="Calibri"/>
              </a:rPr>
              <a:t>Recovering from trauma</a:t>
            </a:r>
          </a:p>
          <a:p>
            <a:pPr eaLnBrk="1" hangingPunct="1">
              <a:defRPr/>
            </a:pPr>
            <a:r>
              <a:rPr lang="en-GB" dirty="0">
                <a:cs typeface="Calibri"/>
              </a:rPr>
              <a:t>Providing Stability</a:t>
            </a:r>
          </a:p>
          <a:p>
            <a:pPr eaLnBrk="1" hangingPunct="1">
              <a:defRPr/>
            </a:pPr>
            <a:r>
              <a:rPr lang="en-GB" dirty="0">
                <a:cs typeface="Calibri"/>
              </a:rPr>
              <a:t>Parenting</a:t>
            </a:r>
          </a:p>
          <a:p>
            <a:pPr marL="0" indent="0" eaLnBrk="1" hangingPunct="1">
              <a:buNone/>
              <a:defRPr/>
            </a:pPr>
            <a:endParaRPr lang="en-GB" sz="2000" dirty="0">
              <a:cs typeface="Calibri"/>
            </a:endParaRPr>
          </a:p>
          <a:p>
            <a:pPr eaLnBrk="1" hangingPunct="1">
              <a:defRPr/>
            </a:pPr>
            <a:endParaRPr lang="en-GB" sz="1800" dirty="0">
              <a:cs typeface="Calibri"/>
            </a:endParaRPr>
          </a:p>
          <a:p>
            <a:pPr eaLnBrk="1" hangingPunct="1">
              <a:defRPr/>
            </a:pPr>
            <a:endParaRPr lang="en-GB" sz="1800" dirty="0">
              <a:cs typeface="Calibri"/>
            </a:endParaRPr>
          </a:p>
        </p:txBody>
      </p:sp>
      <p:pic>
        <p:nvPicPr>
          <p:cNvPr id="2" name="Picture 3">
            <a:extLst>
              <a:ext uri="{FF2B5EF4-FFF2-40B4-BE49-F238E27FC236}">
                <a16:creationId xmlns:a16="http://schemas.microsoft.com/office/drawing/2014/main" id="{D3512E8C-8DC1-CFD5-2B53-7E3733BA3A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984" y="-154287"/>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95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7D8CF-8A78-02F4-FE70-90AEEFB2DA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3F22C-A5F5-AFFE-0FEE-3BBD438EC494}"/>
              </a:ext>
            </a:extLst>
          </p:cNvPr>
          <p:cNvSpPr>
            <a:spLocks noGrp="1"/>
          </p:cNvSpPr>
          <p:nvPr>
            <p:ph idx="1"/>
          </p:nvPr>
        </p:nvSpPr>
        <p:spPr>
          <a:xfrm>
            <a:off x="838200" y="587375"/>
            <a:ext cx="10515600" cy="5589588"/>
          </a:xfrm>
        </p:spPr>
        <p:txBody>
          <a:bodyPr/>
          <a:lstStyle/>
          <a:p>
            <a:pPr marL="0" indent="0" algn="ctr" eaLnBrk="1" hangingPunct="1">
              <a:buNone/>
              <a:defRPr/>
            </a:pPr>
            <a:r>
              <a:rPr lang="en-GB" sz="3200" b="1" dirty="0">
                <a:cs typeface="Calibri"/>
              </a:rPr>
              <a:t>What is Trauma?</a:t>
            </a:r>
          </a:p>
          <a:p>
            <a:pPr marL="0" indent="0" eaLnBrk="1" hangingPunct="1">
              <a:buNone/>
              <a:defRPr/>
            </a:pPr>
            <a:endParaRPr lang="en-GB" dirty="0"/>
          </a:p>
          <a:p>
            <a:pPr marL="0" indent="0" eaLnBrk="1" hangingPunct="1">
              <a:buNone/>
              <a:defRPr/>
            </a:pPr>
            <a:r>
              <a:rPr lang="en-GB" dirty="0"/>
              <a:t>“Trauma results from an event, series of events, or set of circumstances that is experienced by an individual as harmful or life threatening. While unique to the individual, generally the experience of trauma can cause lasting adverse effects, limiting the ability to function and achieve mental, physical, social, emotional or spiritual well-being.” (</a:t>
            </a:r>
            <a:r>
              <a:rPr lang="en-GB" dirty="0" err="1"/>
              <a:t>Gov.uk</a:t>
            </a:r>
            <a:r>
              <a:rPr lang="en-GB" dirty="0"/>
              <a:t>: Office for health improvement and disparities)</a:t>
            </a:r>
          </a:p>
        </p:txBody>
      </p:sp>
      <p:pic>
        <p:nvPicPr>
          <p:cNvPr id="2" name="Picture 3">
            <a:extLst>
              <a:ext uri="{FF2B5EF4-FFF2-40B4-BE49-F238E27FC236}">
                <a16:creationId xmlns:a16="http://schemas.microsoft.com/office/drawing/2014/main" id="{684AE53F-39FC-DB58-D896-EAA914D224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984" y="-154287"/>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78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Proportions of looked after children by category of need - England, 2017 (average age of entry to care approx. 14):</a:t>
            </a:r>
            <a:endParaRPr lang="en-AU" sz="3200" b="1" dirty="0"/>
          </a:p>
        </p:txBody>
      </p:sp>
      <p:sp>
        <p:nvSpPr>
          <p:cNvPr id="4" name="TextBox 3"/>
          <p:cNvSpPr txBox="1"/>
          <p:nvPr/>
        </p:nvSpPr>
        <p:spPr>
          <a:xfrm>
            <a:off x="5500578" y="4529470"/>
            <a:ext cx="184731" cy="369332"/>
          </a:xfrm>
          <a:prstGeom prst="rect">
            <a:avLst/>
          </a:prstGeom>
          <a:noFill/>
        </p:spPr>
        <p:txBody>
          <a:bodyPr wrap="none" rtlCol="0">
            <a:spAutoFit/>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1436" y="1600201"/>
            <a:ext cx="692912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63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6A201-22D2-64B3-928C-B524049745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92915C-7D05-4D9A-4FAE-07BD961FBD86}"/>
              </a:ext>
            </a:extLst>
          </p:cNvPr>
          <p:cNvSpPr>
            <a:spLocks noGrp="1"/>
          </p:cNvSpPr>
          <p:nvPr>
            <p:ph idx="1"/>
          </p:nvPr>
        </p:nvSpPr>
        <p:spPr>
          <a:xfrm>
            <a:off x="838200" y="587375"/>
            <a:ext cx="10515600" cy="5589588"/>
          </a:xfrm>
        </p:spPr>
        <p:txBody>
          <a:bodyPr/>
          <a:lstStyle/>
          <a:p>
            <a:pPr marL="0" indent="0" algn="ctr" eaLnBrk="1" hangingPunct="1">
              <a:buNone/>
              <a:defRPr/>
            </a:pPr>
            <a:r>
              <a:rPr lang="en-GB" b="1" dirty="0">
                <a:cs typeface="Calibri"/>
              </a:rPr>
              <a:t>Recovery from Trauma (and not adding to it)</a:t>
            </a:r>
          </a:p>
          <a:p>
            <a:pPr marL="0" indent="0" eaLnBrk="1" hangingPunct="1">
              <a:buNone/>
              <a:defRPr/>
            </a:pPr>
            <a:r>
              <a:rPr lang="en-GB" i="1" dirty="0">
                <a:cs typeface="Calibri"/>
              </a:rPr>
              <a:t>Four sites of potential trauma connected to the care system:</a:t>
            </a:r>
          </a:p>
          <a:p>
            <a:pPr marL="457200" indent="-457200" eaLnBrk="1" hangingPunct="1">
              <a:buFont typeface="+mj-lt"/>
              <a:buAutoNum type="arabicPeriod"/>
              <a:defRPr/>
            </a:pPr>
            <a:r>
              <a:rPr lang="en-GB" dirty="0">
                <a:cs typeface="Calibri"/>
              </a:rPr>
              <a:t>Before entry to care (the majority enter due to abuse and neglect in the family)</a:t>
            </a:r>
          </a:p>
          <a:p>
            <a:pPr marL="457200" indent="-457200" eaLnBrk="1" hangingPunct="1">
              <a:buFont typeface="+mj-lt"/>
              <a:buAutoNum type="arabicPeriod"/>
              <a:defRPr/>
            </a:pPr>
            <a:r>
              <a:rPr lang="en-GB" dirty="0">
                <a:cs typeface="Calibri"/>
              </a:rPr>
              <a:t>The transition to care (the break, or near-break) with all former domestic ties)</a:t>
            </a:r>
          </a:p>
          <a:p>
            <a:pPr marL="457200" indent="-457200" eaLnBrk="1" hangingPunct="1">
              <a:buFont typeface="+mj-lt"/>
              <a:buAutoNum type="arabicPeriod"/>
              <a:defRPr/>
            </a:pPr>
            <a:r>
              <a:rPr lang="en-GB" dirty="0">
                <a:cs typeface="Calibri"/>
              </a:rPr>
              <a:t>During care (repeated placement breakdowns, abuse in the care system)</a:t>
            </a:r>
          </a:p>
          <a:p>
            <a:pPr marL="457200" indent="-457200" eaLnBrk="1" hangingPunct="1">
              <a:buFont typeface="+mj-lt"/>
              <a:buAutoNum type="arabicPeriod"/>
              <a:defRPr/>
            </a:pPr>
            <a:r>
              <a:rPr lang="en-GB" dirty="0">
                <a:cs typeface="Calibri"/>
              </a:rPr>
              <a:t>Leaving care (early leaving, vulnerability)</a:t>
            </a:r>
          </a:p>
          <a:p>
            <a:pPr marL="457200" indent="-457200" eaLnBrk="1" hangingPunct="1">
              <a:buFont typeface="+mj-lt"/>
              <a:buAutoNum type="arabicPeriod"/>
              <a:defRPr/>
            </a:pPr>
            <a:endParaRPr lang="en-GB" sz="2000" dirty="0">
              <a:cs typeface="Calibri"/>
            </a:endParaRPr>
          </a:p>
          <a:p>
            <a:pPr marL="0" indent="0" eaLnBrk="1" hangingPunct="1">
              <a:buNone/>
              <a:defRPr/>
            </a:pPr>
            <a:r>
              <a:rPr lang="en-GB" sz="2000" dirty="0">
                <a:cs typeface="Calibri"/>
              </a:rPr>
              <a:t>Given 1. and 2. logic suggests that all children in care need some form of therapeutic support to begin recovery from those experiences. This should therefore be the default assumption for all children entering care. </a:t>
            </a:r>
          </a:p>
          <a:p>
            <a:pPr eaLnBrk="1" hangingPunct="1">
              <a:defRPr/>
            </a:pPr>
            <a:endParaRPr lang="en-GB" sz="1800" dirty="0">
              <a:cs typeface="Calibri"/>
            </a:endParaRPr>
          </a:p>
          <a:p>
            <a:pPr eaLnBrk="1" hangingPunct="1">
              <a:defRPr/>
            </a:pPr>
            <a:endParaRPr lang="en-GB" sz="1800" dirty="0">
              <a:cs typeface="Calibri"/>
            </a:endParaRPr>
          </a:p>
        </p:txBody>
      </p:sp>
      <p:pic>
        <p:nvPicPr>
          <p:cNvPr id="2" name="Picture 3">
            <a:extLst>
              <a:ext uri="{FF2B5EF4-FFF2-40B4-BE49-F238E27FC236}">
                <a16:creationId xmlns:a16="http://schemas.microsoft.com/office/drawing/2014/main" id="{06EDA3A4-79A7-CBB8-EE81-C12B7C0B9D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984" y="-154287"/>
            <a:ext cx="1914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8B6EE1804DAE4790B14FDB5AAA6A29" ma:contentTypeVersion="19" ma:contentTypeDescription="Create a new document." ma:contentTypeScope="" ma:versionID="5aedcf5951d2d2e6337313a762010f27">
  <xsd:schema xmlns:xsd="http://www.w3.org/2001/XMLSchema" xmlns:xs="http://www.w3.org/2001/XMLSchema" xmlns:p="http://schemas.microsoft.com/office/2006/metadata/properties" xmlns:ns2="81d7f7bd-91e7-4764-a7d8-c575ba33c54d" xmlns:ns3="a6c9f663-b8d7-4059-9a3c-2c14911fcc2e" targetNamespace="http://schemas.microsoft.com/office/2006/metadata/properties" ma:root="true" ma:fieldsID="ba5883c93ed91894ccc32052eef03e21" ns2:_="" ns3:_="">
    <xsd:import namespace="81d7f7bd-91e7-4764-a7d8-c575ba33c54d"/>
    <xsd:import namespace="a6c9f663-b8d7-4059-9a3c-2c14911fcc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7f7bd-91e7-4764-a7d8-c575ba33c5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e69754-4ae0-4cea-a576-3c02a2cade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c9f663-b8d7-4059-9a3c-2c14911fcc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060ae49-1dcf-4aef-a774-b5baffb2f1c9}" ma:internalName="TaxCatchAll" ma:showField="CatchAllData" ma:web="a6c9f663-b8d7-4059-9a3c-2c14911fcc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d7f7bd-91e7-4764-a7d8-c575ba33c54d">
      <Terms xmlns="http://schemas.microsoft.com/office/infopath/2007/PartnerControls"/>
    </lcf76f155ced4ddcb4097134ff3c332f>
    <TaxCatchAll xmlns="a6c9f663-b8d7-4059-9a3c-2c14911fcc2e" xsi:nil="true"/>
  </documentManagement>
</p:properties>
</file>

<file path=customXml/itemProps1.xml><?xml version="1.0" encoding="utf-8"?>
<ds:datastoreItem xmlns:ds="http://schemas.openxmlformats.org/officeDocument/2006/customXml" ds:itemID="{B1D4E4FB-5A1C-48AC-BA36-C02BD600FC0B}"/>
</file>

<file path=customXml/itemProps2.xml><?xml version="1.0" encoding="utf-8"?>
<ds:datastoreItem xmlns:ds="http://schemas.openxmlformats.org/officeDocument/2006/customXml" ds:itemID="{9CC2D503-057B-4306-A9B4-35B4C89AEF81}"/>
</file>

<file path=customXml/itemProps3.xml><?xml version="1.0" encoding="utf-8"?>
<ds:datastoreItem xmlns:ds="http://schemas.openxmlformats.org/officeDocument/2006/customXml" ds:itemID="{A898A70D-E3D1-4F73-B37D-1D8E5B3D4DB7}"/>
</file>

<file path=docProps/app.xml><?xml version="1.0" encoding="utf-8"?>
<Properties xmlns="http://schemas.openxmlformats.org/officeDocument/2006/extended-properties" xmlns:vt="http://schemas.openxmlformats.org/officeDocument/2006/docPropsVTypes">
  <TotalTime>4737</TotalTime>
  <Words>1921</Words>
  <Application>Microsoft Macintosh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A Bold Vision for Children and Young People Birmingham, 8th October 2025</vt:lpstr>
      <vt:lpstr>PowerPoint Presentation</vt:lpstr>
      <vt:lpstr>PowerPoint Presentation</vt:lpstr>
      <vt:lpstr>PowerPoint Presentation</vt:lpstr>
      <vt:lpstr>PowerPoint Presentation</vt:lpstr>
      <vt:lpstr>PowerPoint Presentation</vt:lpstr>
      <vt:lpstr>PowerPoint Presentation</vt:lpstr>
      <vt:lpstr>Proportions of looked after children by category of need - England, 2017 (average age of entry to care approx. 14):</vt:lpstr>
      <vt:lpstr>PowerPoint Presentation</vt:lpstr>
      <vt:lpstr>PowerPoint Presentation</vt:lpstr>
      <vt:lpstr> Leaving Care </vt:lpstr>
      <vt:lpstr>PowerPoint Presentation</vt:lpstr>
      <vt:lpstr>PowerPoint Presentation</vt:lpstr>
      <vt:lpstr>PowerPoint Presentation</vt:lpstr>
      <vt:lpstr>PowerPoint Presentation</vt:lpstr>
      <vt:lpstr>PowerPoint Presentation</vt:lpstr>
      <vt:lpstr>The Independent Review of Children’s Social Care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Care Leaver Strategy</dc:title>
  <dc:creator>David</dc:creator>
  <cp:lastModifiedBy>Jim Goddard</cp:lastModifiedBy>
  <cp:revision>372</cp:revision>
  <dcterms:created xsi:type="dcterms:W3CDTF">2016-11-02T15:14:47Z</dcterms:created>
  <dcterms:modified xsi:type="dcterms:W3CDTF">2025-10-06T07:51:36Z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0x010100BA8B6EE1804DAE4790B14FDB5AAA6A29</vt:lpwstr>
  </property>
</Properties>
</file>