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18"/>
  </p:notesMasterIdLst>
  <p:sldIdLst>
    <p:sldId id="256" r:id="rId2"/>
    <p:sldId id="257" r:id="rId3"/>
    <p:sldId id="258" r:id="rId4"/>
    <p:sldId id="277" r:id="rId5"/>
    <p:sldId id="279" r:id="rId6"/>
    <p:sldId id="278" r:id="rId7"/>
    <p:sldId id="275" r:id="rId8"/>
    <p:sldId id="259" r:id="rId9"/>
    <p:sldId id="261" r:id="rId10"/>
    <p:sldId id="280" r:id="rId11"/>
    <p:sldId id="281" r:id="rId12"/>
    <p:sldId id="282" r:id="rId13"/>
    <p:sldId id="273" r:id="rId14"/>
    <p:sldId id="276" r:id="rId15"/>
    <p:sldId id="283"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8092FA-9211-4A8A-868C-A29FDC96E866}">
  <a:tblStyle styleId="{958092FA-9211-4A8A-868C-A29FDC96E86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5"/>
    <p:restoredTop sz="88682"/>
  </p:normalViewPr>
  <p:slideViewPr>
    <p:cSldViewPr snapToGrid="0" snapToObjects="1">
      <p:cViewPr varScale="1">
        <p:scale>
          <a:sx n="131" d="100"/>
          <a:sy n="131" d="100"/>
        </p:scale>
        <p:origin x="1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organisations that work with or come into contact with children should have safeguarding policies and procedures to make sure that every child - regardless of their background or circumstance - is equally protected from harm</a:t>
            </a:r>
            <a:endParaRPr lang="en-US" dirty="0"/>
          </a:p>
        </p:txBody>
      </p:sp>
    </p:spTree>
    <p:extLst>
      <p:ext uri="{BB962C8B-B14F-4D97-AF65-F5344CB8AC3E}">
        <p14:creationId xmlns:p14="http://schemas.microsoft.com/office/powerpoint/2010/main" val="55215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991F3-9D20-9FDA-E1BF-86B626C5F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F59D7-F35B-B867-CF11-D8083ED3B9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4ECB67-6797-5137-BDE9-A0ADE302A11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828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337FD-69C7-7E2A-7273-BB7AFFC61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B4705-20DE-2638-38EB-CDC7264E15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CDA869-B3B2-6DF0-A76A-F7197FFFA3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99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703B-8ED7-592E-DC21-A5B457BB4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E30C2-E3E6-D9C7-A1BA-3BD54FB3DE3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689A76-6392-4097-C141-B2C7E79E76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375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67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E6A5-990B-6930-1464-6CA40685F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0C87D-08F9-6C5F-8533-39B4A04198B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91CC419-2EC0-8BA9-D27A-C6B971BE32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151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B885-8B5F-C4ED-95F3-253030A94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C6438-74A2-D68F-1798-A402F86F88D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2D0DDB-D985-21D7-B383-05308A97CB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823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283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7D85-D31D-4FD6-7B00-950E5A410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664BC-7C08-79BA-85C4-3896E375E2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DB360E1-B56F-0F88-6CEB-A22B63F0D8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1561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Section Break">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id="{3A509033-A2D5-EE44-934F-4E701CA37B6D}"/>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2;p2">
            <a:extLst>
              <a:ext uri="{FF2B5EF4-FFF2-40B4-BE49-F238E27FC236}">
                <a16:creationId xmlns:a16="http://schemas.microsoft.com/office/drawing/2014/main" id="{B2A118A2-BCC0-1647-AF62-7EB06F216274}"/>
              </a:ext>
            </a:extLst>
          </p:cNvPr>
          <p:cNvSpPr/>
          <p:nvPr userDrawn="1"/>
        </p:nvSpPr>
        <p:spPr>
          <a:xfrm>
            <a:off x="6612698" y="1106345"/>
            <a:ext cx="1603738" cy="2930810"/>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accent1"/>
          </a:solidFill>
          <a:ln>
            <a:noFill/>
          </a:ln>
          <a:effectLst>
            <a:outerShdw blurRad="57150" dist="1905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E8E3F362-9A48-1D49-9257-3D59AD8CF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8056" y="310609"/>
            <a:ext cx="1061270" cy="671883"/>
          </a:xfrm>
          <a:prstGeom prst="rect">
            <a:avLst/>
          </a:prstGeom>
        </p:spPr>
      </p:pic>
      <p:cxnSp>
        <p:nvCxnSpPr>
          <p:cNvPr id="6" name="Straight Connector 5">
            <a:extLst>
              <a:ext uri="{FF2B5EF4-FFF2-40B4-BE49-F238E27FC236}">
                <a16:creationId xmlns:a16="http://schemas.microsoft.com/office/drawing/2014/main" id="{AC2497B7-8C75-C34E-BFD4-396D90ACEED2}"/>
              </a:ext>
            </a:extLst>
          </p:cNvPr>
          <p:cNvCxnSpPr/>
          <p:nvPr userDrawn="1"/>
        </p:nvCxnSpPr>
        <p:spPr>
          <a:xfrm>
            <a:off x="-9144" y="1193897"/>
            <a:ext cx="17509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7;p3">
            <a:extLst>
              <a:ext uri="{FF2B5EF4-FFF2-40B4-BE49-F238E27FC236}">
                <a16:creationId xmlns:a16="http://schemas.microsoft.com/office/drawing/2014/main" id="{51057534-3846-074F-B448-E948E5506831}"/>
              </a:ext>
            </a:extLst>
          </p:cNvPr>
          <p:cNvSpPr txBox="1">
            <a:spLocks noGrp="1"/>
          </p:cNvSpPr>
          <p:nvPr>
            <p:ph type="ctrTitle"/>
          </p:nvPr>
        </p:nvSpPr>
        <p:spPr>
          <a:xfrm>
            <a:off x="457199" y="1873800"/>
            <a:ext cx="3941379" cy="100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000" b="1" i="0">
                <a:latin typeface="Calibri" panose="020F0502020204030204" pitchFamily="34" charset="0"/>
                <a:cs typeface="Calibri" panose="020F050202020403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GB" dirty="0"/>
              <a:t>Click to edit Master title style</a:t>
            </a:r>
            <a:endParaRPr dirty="0"/>
          </a:p>
        </p:txBody>
      </p:sp>
      <p:sp>
        <p:nvSpPr>
          <p:cNvPr id="8" name="Google Shape;18;p3">
            <a:extLst>
              <a:ext uri="{FF2B5EF4-FFF2-40B4-BE49-F238E27FC236}">
                <a16:creationId xmlns:a16="http://schemas.microsoft.com/office/drawing/2014/main" id="{7A7812D3-084C-9E48-A5B9-1F82E1696641}"/>
              </a:ext>
            </a:extLst>
          </p:cNvPr>
          <p:cNvSpPr txBox="1">
            <a:spLocks noGrp="1"/>
          </p:cNvSpPr>
          <p:nvPr>
            <p:ph type="subTitle" idx="1" hasCustomPrompt="1"/>
          </p:nvPr>
        </p:nvSpPr>
        <p:spPr>
          <a:xfrm>
            <a:off x="389104" y="2978101"/>
            <a:ext cx="3350400" cy="291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b="0" i="0">
                <a:solidFill>
                  <a:schemeClr val="tx2">
                    <a:lumMod val="25000"/>
                  </a:schemeClr>
                </a:solidFill>
                <a:latin typeface="Calibri" panose="020F0502020204030204" pitchFamily="34" charset="0"/>
                <a:cs typeface="Calibri" panose="020F0502020204030204" pitchFamily="34" charset="0"/>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r>
              <a:rPr lang="en-GB" dirty="0"/>
              <a:t>Speaker’s name</a:t>
            </a:r>
            <a:endParaRPr dirty="0"/>
          </a:p>
        </p:txBody>
      </p:sp>
    </p:spTree>
    <p:extLst>
      <p:ext uri="{BB962C8B-B14F-4D97-AF65-F5344CB8AC3E}">
        <p14:creationId xmlns:p14="http://schemas.microsoft.com/office/powerpoint/2010/main" val="352414620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Graph &amp; Image">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id="{18D7520F-63A7-4949-9400-8EB92F9140E4}"/>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72;p13">
            <a:extLst>
              <a:ext uri="{FF2B5EF4-FFF2-40B4-BE49-F238E27FC236}">
                <a16:creationId xmlns:a16="http://schemas.microsoft.com/office/drawing/2014/main" id="{FAF3DD6B-F2DD-874C-B950-6DEDB78F21AA}"/>
              </a:ext>
            </a:extLst>
          </p:cNvPr>
          <p:cNvSpPr/>
          <p:nvPr userDrawn="1"/>
        </p:nvSpPr>
        <p:spPr>
          <a:xfrm>
            <a:off x="0" y="-19"/>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920F29B4-178B-3646-ADB3-78F4C8C8209A}"/>
              </a:ext>
            </a:extLst>
          </p:cNvPr>
          <p:cNvSpPr/>
          <p:nvPr userDrawn="1"/>
        </p:nvSpPr>
        <p:spPr>
          <a:xfrm>
            <a:off x="687411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9F72B039-9F6A-4C4C-B2DB-8605D9FB06C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Chart Placeholder 2">
            <a:extLst>
              <a:ext uri="{FF2B5EF4-FFF2-40B4-BE49-F238E27FC236}">
                <a16:creationId xmlns:a16="http://schemas.microsoft.com/office/drawing/2014/main" id="{7A9D5EEF-3B1E-8B43-9DEA-80E52B1887A0}"/>
              </a:ext>
            </a:extLst>
          </p:cNvPr>
          <p:cNvSpPr>
            <a:spLocks noGrp="1"/>
          </p:cNvSpPr>
          <p:nvPr>
            <p:ph type="chart" sz="quarter" idx="10"/>
          </p:nvPr>
        </p:nvSpPr>
        <p:spPr>
          <a:xfrm>
            <a:off x="473140" y="1412875"/>
            <a:ext cx="4114800" cy="2906713"/>
          </a:xfrm>
        </p:spPr>
        <p:txBody>
          <a:bodyPr/>
          <a:lstStyle>
            <a:lvl1pPr marL="76200" indent="0">
              <a:buNone/>
              <a:defRPr/>
            </a:lvl1pPr>
          </a:lstStyle>
          <a:p>
            <a:endParaRPr lang="en-US" dirty="0"/>
          </a:p>
        </p:txBody>
      </p:sp>
      <p:pic>
        <p:nvPicPr>
          <p:cNvPr id="9" name="Graphic 8">
            <a:extLst>
              <a:ext uri="{FF2B5EF4-FFF2-40B4-BE49-F238E27FC236}">
                <a16:creationId xmlns:a16="http://schemas.microsoft.com/office/drawing/2014/main" id="{32E18E5F-685B-754E-8904-9613C8FC03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3DC9B23E-551B-FB42-A984-AD68783D3B43}"/>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5256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9" name="Google Shape;72;p13">
            <a:extLst>
              <a:ext uri="{FF2B5EF4-FFF2-40B4-BE49-F238E27FC236}">
                <a16:creationId xmlns:a16="http://schemas.microsoft.com/office/drawing/2014/main" id="{CA6EEEC6-308F-F545-8FE8-D219C7C2EF38}"/>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2;p2">
            <a:extLst>
              <a:ext uri="{FF2B5EF4-FFF2-40B4-BE49-F238E27FC236}">
                <a16:creationId xmlns:a16="http://schemas.microsoft.com/office/drawing/2014/main" id="{7AE53F01-0C44-7240-B661-60CE0D4E1767}"/>
              </a:ext>
            </a:extLst>
          </p:cNvPr>
          <p:cNvSpPr/>
          <p:nvPr userDrawn="1"/>
        </p:nvSpPr>
        <p:spPr>
          <a:xfrm>
            <a:off x="6629598" y="1106345"/>
            <a:ext cx="1603738" cy="2930810"/>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bg1"/>
          </a:solidFill>
          <a:ln>
            <a:noFill/>
          </a:ln>
          <a:effectLst>
            <a:outerShdw blurRad="57150" dist="1905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691FE722-79B7-E042-8E4B-6F20B4C3B8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8056" y="310609"/>
            <a:ext cx="1061270" cy="671883"/>
          </a:xfrm>
          <a:prstGeom prst="rect">
            <a:avLst/>
          </a:prstGeom>
        </p:spPr>
      </p:pic>
      <p:cxnSp>
        <p:nvCxnSpPr>
          <p:cNvPr id="6" name="Straight Connector 5">
            <a:extLst>
              <a:ext uri="{FF2B5EF4-FFF2-40B4-BE49-F238E27FC236}">
                <a16:creationId xmlns:a16="http://schemas.microsoft.com/office/drawing/2014/main" id="{B780C3F0-17AA-B147-B2FF-8C12FAD14FE5}"/>
              </a:ext>
            </a:extLst>
          </p:cNvPr>
          <p:cNvCxnSpPr/>
          <p:nvPr userDrawn="1"/>
        </p:nvCxnSpPr>
        <p:spPr>
          <a:xfrm>
            <a:off x="-9144" y="1193897"/>
            <a:ext cx="17509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7;p3">
            <a:extLst>
              <a:ext uri="{FF2B5EF4-FFF2-40B4-BE49-F238E27FC236}">
                <a16:creationId xmlns:a16="http://schemas.microsoft.com/office/drawing/2014/main" id="{D6F04F6E-7EA0-6C46-A8E2-558E673AD237}"/>
              </a:ext>
            </a:extLst>
          </p:cNvPr>
          <p:cNvSpPr txBox="1">
            <a:spLocks noGrp="1"/>
          </p:cNvSpPr>
          <p:nvPr>
            <p:ph type="ctrTitle" hasCustomPrompt="1"/>
          </p:nvPr>
        </p:nvSpPr>
        <p:spPr>
          <a:xfrm>
            <a:off x="457200" y="1873800"/>
            <a:ext cx="3350400" cy="100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000" b="1" i="0">
                <a:latin typeface="Calibri" panose="020F0502020204030204" pitchFamily="34" charset="0"/>
                <a:cs typeface="Calibri" panose="020F050202020403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GB" dirty="0"/>
              <a:t>Section break title here</a:t>
            </a:r>
            <a:endParaRPr dirty="0"/>
          </a:p>
        </p:txBody>
      </p:sp>
      <p:sp>
        <p:nvSpPr>
          <p:cNvPr id="8" name="Google Shape;18;p3">
            <a:extLst>
              <a:ext uri="{FF2B5EF4-FFF2-40B4-BE49-F238E27FC236}">
                <a16:creationId xmlns:a16="http://schemas.microsoft.com/office/drawing/2014/main" id="{FEFED4F3-5B8D-7E4D-A926-823AC64AB28B}"/>
              </a:ext>
            </a:extLst>
          </p:cNvPr>
          <p:cNvSpPr txBox="1">
            <a:spLocks noGrp="1"/>
          </p:cNvSpPr>
          <p:nvPr>
            <p:ph type="subTitle" idx="1"/>
          </p:nvPr>
        </p:nvSpPr>
        <p:spPr>
          <a:xfrm>
            <a:off x="389104" y="2978101"/>
            <a:ext cx="3350400" cy="291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b="0" i="0">
                <a:solidFill>
                  <a:schemeClr val="tx2">
                    <a:lumMod val="25000"/>
                  </a:schemeClr>
                </a:solidFill>
                <a:latin typeface="Calibri" panose="020F0502020204030204" pitchFamily="34" charset="0"/>
                <a:cs typeface="Calibri" panose="020F0502020204030204" pitchFamily="34" charset="0"/>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r>
              <a:rPr lang="en-GB" dirty="0"/>
              <a:t>Click to edit Master subtitle style</a:t>
            </a:r>
            <a:endParaRPr dirty="0"/>
          </a:p>
        </p:txBody>
      </p:sp>
    </p:spTree>
    <p:extLst>
      <p:ext uri="{BB962C8B-B14F-4D97-AF65-F5344CB8AC3E}">
        <p14:creationId xmlns:p14="http://schemas.microsoft.com/office/powerpoint/2010/main" val="352459955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 No image Wid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C185E43A-9C78-B945-8ED6-37DE4E84D6EA}"/>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E0787CB6-BF32-1849-8B30-4811DB0372B6}"/>
              </a:ext>
            </a:extLst>
          </p:cNvPr>
          <p:cNvSpPr/>
          <p:nvPr userDrawn="1"/>
        </p:nvSpPr>
        <p:spPr>
          <a:xfrm>
            <a:off x="6882445"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68817844-42A8-4E4D-A48C-47D3B6346546}"/>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2EB3C232-DA85-F44D-9E08-EA60D6F954CF}"/>
              </a:ext>
            </a:extLst>
          </p:cNvPr>
          <p:cNvSpPr txBox="1">
            <a:spLocks noGrp="1"/>
          </p:cNvSpPr>
          <p:nvPr>
            <p:ph type="body" idx="1"/>
          </p:nvPr>
        </p:nvSpPr>
        <p:spPr>
          <a:xfrm>
            <a:off x="457200" y="1428483"/>
            <a:ext cx="5728010" cy="3418579"/>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spTree>
    <p:extLst>
      <p:ext uri="{BB962C8B-B14F-4D97-AF65-F5344CB8AC3E}">
        <p14:creationId xmlns:p14="http://schemas.microsoft.com/office/powerpoint/2010/main" val="421416116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xt Plus Image Wide">
    <p:bg>
      <p:bgPr>
        <a:solidFill>
          <a:schemeClr val="bg1"/>
        </a:solidFill>
        <a:effectLst/>
      </p:bgPr>
    </p:bg>
    <p:spTree>
      <p:nvGrpSpPr>
        <p:cNvPr id="1" name=""/>
        <p:cNvGrpSpPr/>
        <p:nvPr/>
      </p:nvGrpSpPr>
      <p:grpSpPr>
        <a:xfrm>
          <a:off x="0" y="0"/>
          <a:ext cx="0" cy="0"/>
          <a:chOff x="0" y="0"/>
          <a:chExt cx="0" cy="0"/>
        </a:xfrm>
      </p:grpSpPr>
      <p:sp>
        <p:nvSpPr>
          <p:cNvPr id="5" name="Google Shape;40;p7">
            <a:extLst>
              <a:ext uri="{FF2B5EF4-FFF2-40B4-BE49-F238E27FC236}">
                <a16:creationId xmlns:a16="http://schemas.microsoft.com/office/drawing/2014/main" id="{68817844-42A8-4E4D-A48C-47D3B6346546}"/>
              </a:ext>
            </a:extLst>
          </p:cNvPr>
          <p:cNvSpPr txBox="1">
            <a:spLocks noGrp="1"/>
          </p:cNvSpPr>
          <p:nvPr>
            <p:ph type="title"/>
          </p:nvPr>
        </p:nvSpPr>
        <p:spPr>
          <a:xfrm>
            <a:off x="564204" y="296438"/>
            <a:ext cx="5236896" cy="579051"/>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2EB3C232-DA85-F44D-9E08-EA60D6F954CF}"/>
              </a:ext>
            </a:extLst>
          </p:cNvPr>
          <p:cNvSpPr txBox="1">
            <a:spLocks noGrp="1"/>
          </p:cNvSpPr>
          <p:nvPr>
            <p:ph type="body" idx="1" hasCustomPrompt="1"/>
          </p:nvPr>
        </p:nvSpPr>
        <p:spPr>
          <a:xfrm>
            <a:off x="457199" y="992221"/>
            <a:ext cx="6540231" cy="3854841"/>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Insert text here</a:t>
            </a:r>
          </a:p>
          <a:p>
            <a:pPr lvl="0"/>
            <a:endParaRPr lang="en-GB" dirty="0"/>
          </a:p>
        </p:txBody>
      </p:sp>
      <p:sp>
        <p:nvSpPr>
          <p:cNvPr id="7" name="Picture Placeholder 6">
            <a:extLst>
              <a:ext uri="{FF2B5EF4-FFF2-40B4-BE49-F238E27FC236}">
                <a16:creationId xmlns:a16="http://schemas.microsoft.com/office/drawing/2014/main" id="{3FCF01DF-1313-5148-AC6E-FE409D72F09E}"/>
              </a:ext>
            </a:extLst>
          </p:cNvPr>
          <p:cNvSpPr>
            <a:spLocks noGrp="1"/>
          </p:cNvSpPr>
          <p:nvPr>
            <p:ph type="pic" sz="quarter" idx="10"/>
          </p:nvPr>
        </p:nvSpPr>
        <p:spPr>
          <a:xfrm>
            <a:off x="7271274" y="2633888"/>
            <a:ext cx="1415525" cy="1362075"/>
          </a:xfrm>
        </p:spPr>
        <p:txBody>
          <a:bodyPr/>
          <a:lstStyle/>
          <a:p>
            <a:endParaRPr lang="en-US" dirty="0"/>
          </a:p>
        </p:txBody>
      </p:sp>
      <p:sp>
        <p:nvSpPr>
          <p:cNvPr id="9" name="Picture Placeholder 6">
            <a:extLst>
              <a:ext uri="{FF2B5EF4-FFF2-40B4-BE49-F238E27FC236}">
                <a16:creationId xmlns:a16="http://schemas.microsoft.com/office/drawing/2014/main" id="{9AB2E0E5-82A3-A14B-97FE-1DD9E9798335}"/>
              </a:ext>
            </a:extLst>
          </p:cNvPr>
          <p:cNvSpPr>
            <a:spLocks noGrp="1"/>
          </p:cNvSpPr>
          <p:nvPr>
            <p:ph type="pic" sz="quarter" idx="11"/>
          </p:nvPr>
        </p:nvSpPr>
        <p:spPr>
          <a:xfrm>
            <a:off x="7271275" y="1067001"/>
            <a:ext cx="1415525" cy="1362075"/>
          </a:xfrm>
        </p:spPr>
        <p:txBody>
          <a:bodyPr/>
          <a:lstStyle/>
          <a:p>
            <a:endParaRPr lang="en-US" dirty="0"/>
          </a:p>
        </p:txBody>
      </p:sp>
    </p:spTree>
    <p:extLst>
      <p:ext uri="{BB962C8B-B14F-4D97-AF65-F5344CB8AC3E}">
        <p14:creationId xmlns:p14="http://schemas.microsoft.com/office/powerpoint/2010/main" val="358069322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Heavy Slide">
    <p:bg>
      <p:bgPr>
        <a:solidFill>
          <a:schemeClr val="bg1"/>
        </a:solidFill>
        <a:effectLst/>
      </p:bgPr>
    </p:bg>
    <p:spTree>
      <p:nvGrpSpPr>
        <p:cNvPr id="1" name=""/>
        <p:cNvGrpSpPr/>
        <p:nvPr/>
      </p:nvGrpSpPr>
      <p:grpSpPr>
        <a:xfrm>
          <a:off x="0" y="0"/>
          <a:ext cx="0" cy="0"/>
          <a:chOff x="0" y="0"/>
          <a:chExt cx="0" cy="0"/>
        </a:xfrm>
      </p:grpSpPr>
      <p:sp>
        <p:nvSpPr>
          <p:cNvPr id="5" name="Google Shape;40;p7">
            <a:extLst>
              <a:ext uri="{FF2B5EF4-FFF2-40B4-BE49-F238E27FC236}">
                <a16:creationId xmlns:a16="http://schemas.microsoft.com/office/drawing/2014/main" id="{68817844-42A8-4E4D-A48C-47D3B6346546}"/>
              </a:ext>
            </a:extLst>
          </p:cNvPr>
          <p:cNvSpPr txBox="1">
            <a:spLocks noGrp="1"/>
          </p:cNvSpPr>
          <p:nvPr>
            <p:ph type="title"/>
          </p:nvPr>
        </p:nvSpPr>
        <p:spPr>
          <a:xfrm>
            <a:off x="564444" y="296438"/>
            <a:ext cx="5236656" cy="601244"/>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2EB3C232-DA85-F44D-9E08-EA60D6F954CF}"/>
              </a:ext>
            </a:extLst>
          </p:cNvPr>
          <p:cNvSpPr txBox="1">
            <a:spLocks noGrp="1"/>
          </p:cNvSpPr>
          <p:nvPr>
            <p:ph type="body" idx="1" hasCustomPrompt="1"/>
          </p:nvPr>
        </p:nvSpPr>
        <p:spPr>
          <a:xfrm>
            <a:off x="457199" y="1031467"/>
            <a:ext cx="8193933" cy="3214351"/>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Insert text here</a:t>
            </a:r>
          </a:p>
          <a:p>
            <a:pPr lvl="0"/>
            <a:endParaRPr lang="en-GB" dirty="0"/>
          </a:p>
        </p:txBody>
      </p:sp>
      <p:pic>
        <p:nvPicPr>
          <p:cNvPr id="7" name="Graphic 6">
            <a:extLst>
              <a:ext uri="{FF2B5EF4-FFF2-40B4-BE49-F238E27FC236}">
                <a16:creationId xmlns:a16="http://schemas.microsoft.com/office/drawing/2014/main" id="{847F53FB-0D18-C541-93DD-4CE70527F1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9" name="Straight Connector 8">
            <a:extLst>
              <a:ext uri="{FF2B5EF4-FFF2-40B4-BE49-F238E27FC236}">
                <a16:creationId xmlns:a16="http://schemas.microsoft.com/office/drawing/2014/main" id="{7FBB9B59-98AC-B246-9FA5-15D51D701D1C}"/>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466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9D24A5-77AF-8144-A97F-0A2F97FEC33B}"/>
              </a:ext>
            </a:extLst>
          </p:cNvPr>
          <p:cNvSpPr/>
          <p:nvPr userDrawn="1"/>
        </p:nvSpPr>
        <p:spPr>
          <a:xfrm>
            <a:off x="8092" y="16183"/>
            <a:ext cx="9144000"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53049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no image Wide">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161F9C2B-145A-DD43-8F33-AB7B0BB0C033}"/>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0D6638DD-2F9C-5E4E-86D1-DB58A470A44A}"/>
              </a:ext>
            </a:extLst>
          </p:cNvPr>
          <p:cNvSpPr/>
          <p:nvPr userDrawn="1"/>
        </p:nvSpPr>
        <p:spPr>
          <a:xfrm>
            <a:off x="6882445"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B388C979-7FA2-C54D-AB7A-51BFB667483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47DAA38A-DEE4-9E4C-8AEF-2EE13B75D1D0}"/>
              </a:ext>
            </a:extLst>
          </p:cNvPr>
          <p:cNvSpPr txBox="1">
            <a:spLocks noGrp="1"/>
          </p:cNvSpPr>
          <p:nvPr>
            <p:ph type="body" idx="1" hasCustomPrompt="1"/>
          </p:nvPr>
        </p:nvSpPr>
        <p:spPr>
          <a:xfrm>
            <a:off x="457200" y="1428483"/>
            <a:ext cx="5728010" cy="3418579"/>
          </a:xfrm>
          <a:prstGeom prst="rect">
            <a:avLst/>
          </a:prstGeom>
        </p:spPr>
        <p:txBody>
          <a:bodyPr spcFirstLastPara="1" wrap="square" lIns="0" tIns="0" rIns="0" bIns="0" numCol="2"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Two column version</a:t>
            </a:r>
          </a:p>
        </p:txBody>
      </p:sp>
    </p:spTree>
    <p:extLst>
      <p:ext uri="{BB962C8B-B14F-4D97-AF65-F5344CB8AC3E}">
        <p14:creationId xmlns:p14="http://schemas.microsoft.com/office/powerpoint/2010/main" val="216338461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7F3F97A2-58E3-4A48-BA5D-D9A433EF4882}"/>
              </a:ext>
            </a:extLst>
          </p:cNvPr>
          <p:cNvSpPr/>
          <p:nvPr userDrawn="1"/>
        </p:nvSpPr>
        <p:spPr>
          <a:xfrm>
            <a:off x="-9144" y="-2794"/>
            <a:ext cx="890126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B6E05D29-A1A9-504B-93AE-ECEC205CC922}"/>
              </a:ext>
            </a:extLst>
          </p:cNvPr>
          <p:cNvSpPr/>
          <p:nvPr userDrawn="1"/>
        </p:nvSpPr>
        <p:spPr>
          <a:xfrm>
            <a:off x="721846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BBF76889-2471-4C48-8F2E-6B1D185A791A}"/>
              </a:ext>
            </a:extLst>
          </p:cNvPr>
          <p:cNvSpPr txBox="1">
            <a:spLocks noGrp="1"/>
          </p:cNvSpPr>
          <p:nvPr>
            <p:ph type="title" hasCustomPrompt="1"/>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The Team</a:t>
            </a:r>
            <a:endParaRPr dirty="0"/>
          </a:p>
        </p:txBody>
      </p:sp>
      <p:sp>
        <p:nvSpPr>
          <p:cNvPr id="6" name="Picture Placeholder 3">
            <a:extLst>
              <a:ext uri="{FF2B5EF4-FFF2-40B4-BE49-F238E27FC236}">
                <a16:creationId xmlns:a16="http://schemas.microsoft.com/office/drawing/2014/main" id="{4FAEE7CC-8029-014B-9F28-9FE81AB378C0}"/>
              </a:ext>
            </a:extLst>
          </p:cNvPr>
          <p:cNvSpPr>
            <a:spLocks noGrp="1"/>
          </p:cNvSpPr>
          <p:nvPr>
            <p:ph type="pic" sz="quarter" idx="10"/>
          </p:nvPr>
        </p:nvSpPr>
        <p:spPr>
          <a:xfrm>
            <a:off x="457200" y="1688355"/>
            <a:ext cx="1478604" cy="1766790"/>
          </a:xfrm>
        </p:spPr>
        <p:txBody>
          <a:bodyPr/>
          <a:lstStyle>
            <a:lvl1pPr marL="76200" indent="0">
              <a:buNone/>
              <a:defRPr/>
            </a:lvl1pPr>
          </a:lstStyle>
          <a:p>
            <a:endParaRPr lang="en-US" dirty="0"/>
          </a:p>
        </p:txBody>
      </p:sp>
      <p:cxnSp>
        <p:nvCxnSpPr>
          <p:cNvPr id="7" name="Straight Connector 6">
            <a:extLst>
              <a:ext uri="{FF2B5EF4-FFF2-40B4-BE49-F238E27FC236}">
                <a16:creationId xmlns:a16="http://schemas.microsoft.com/office/drawing/2014/main" id="{A754C146-E4A1-4C41-9302-D509A74D1AD0}"/>
              </a:ext>
            </a:extLst>
          </p:cNvPr>
          <p:cNvCxnSpPr>
            <a:cxnSpLocks/>
          </p:cNvCxnSpPr>
          <p:nvPr userDrawn="1"/>
        </p:nvCxnSpPr>
        <p:spPr>
          <a:xfrm>
            <a:off x="457200" y="1449147"/>
            <a:ext cx="112471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D9807798-AAD5-1B4F-B857-E13B567B3038}"/>
              </a:ext>
            </a:extLst>
          </p:cNvPr>
          <p:cNvSpPr>
            <a:spLocks noGrp="1"/>
          </p:cNvSpPr>
          <p:nvPr>
            <p:ph type="pic" sz="quarter" idx="11"/>
          </p:nvPr>
        </p:nvSpPr>
        <p:spPr>
          <a:xfrm>
            <a:off x="2147734" y="1689597"/>
            <a:ext cx="1478604" cy="1766790"/>
          </a:xfrm>
        </p:spPr>
        <p:txBody>
          <a:bodyPr/>
          <a:lstStyle>
            <a:lvl1pPr marL="76200" indent="0">
              <a:buNone/>
              <a:defRPr/>
            </a:lvl1pPr>
          </a:lstStyle>
          <a:p>
            <a:endParaRPr lang="en-US" dirty="0"/>
          </a:p>
        </p:txBody>
      </p:sp>
      <p:sp>
        <p:nvSpPr>
          <p:cNvPr id="11" name="Picture Placeholder 3">
            <a:extLst>
              <a:ext uri="{FF2B5EF4-FFF2-40B4-BE49-F238E27FC236}">
                <a16:creationId xmlns:a16="http://schemas.microsoft.com/office/drawing/2014/main" id="{B23D6E32-2B16-B440-B351-5C433CCE0809}"/>
              </a:ext>
            </a:extLst>
          </p:cNvPr>
          <p:cNvSpPr>
            <a:spLocks noGrp="1"/>
          </p:cNvSpPr>
          <p:nvPr>
            <p:ph type="pic" sz="quarter" idx="12"/>
          </p:nvPr>
        </p:nvSpPr>
        <p:spPr>
          <a:xfrm>
            <a:off x="3829123" y="1688355"/>
            <a:ext cx="1478604" cy="1766790"/>
          </a:xfrm>
        </p:spPr>
        <p:txBody>
          <a:bodyPr/>
          <a:lstStyle>
            <a:lvl1pPr marL="76200" indent="0">
              <a:buNone/>
              <a:defRPr/>
            </a:lvl1pPr>
          </a:lstStyle>
          <a:p>
            <a:endParaRPr lang="en-US" dirty="0"/>
          </a:p>
        </p:txBody>
      </p:sp>
      <p:sp>
        <p:nvSpPr>
          <p:cNvPr id="12" name="Text Placeholder 2">
            <a:extLst>
              <a:ext uri="{FF2B5EF4-FFF2-40B4-BE49-F238E27FC236}">
                <a16:creationId xmlns:a16="http://schemas.microsoft.com/office/drawing/2014/main" id="{7924FF64-4DBF-8E40-AEF5-1D294E6D3E34}"/>
              </a:ext>
            </a:extLst>
          </p:cNvPr>
          <p:cNvSpPr>
            <a:spLocks noGrp="1"/>
          </p:cNvSpPr>
          <p:nvPr>
            <p:ph type="body" sz="quarter" idx="13" hasCustomPrompt="1"/>
          </p:nvPr>
        </p:nvSpPr>
        <p:spPr>
          <a:xfrm>
            <a:off x="387528" y="3483109"/>
            <a:ext cx="1548276" cy="349250"/>
          </a:xfrm>
        </p:spPr>
        <p:txBody>
          <a:bodyPr/>
          <a:lstStyle>
            <a:lvl1pPr marL="76200" indent="0">
              <a:buNone/>
              <a:defRPr sz="1600" b="1">
                <a:solidFill>
                  <a:schemeClr val="bg2"/>
                </a:solidFill>
                <a:latin typeface="+mj-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3" name="Text Placeholder 2">
            <a:extLst>
              <a:ext uri="{FF2B5EF4-FFF2-40B4-BE49-F238E27FC236}">
                <a16:creationId xmlns:a16="http://schemas.microsoft.com/office/drawing/2014/main" id="{9308754F-E454-E946-816F-E20600B67A65}"/>
              </a:ext>
            </a:extLst>
          </p:cNvPr>
          <p:cNvSpPr>
            <a:spLocks noGrp="1"/>
          </p:cNvSpPr>
          <p:nvPr>
            <p:ph type="body" sz="quarter" idx="14" hasCustomPrompt="1"/>
          </p:nvPr>
        </p:nvSpPr>
        <p:spPr>
          <a:xfrm>
            <a:off x="387528" y="3688899"/>
            <a:ext cx="1548276" cy="349250"/>
          </a:xfrm>
        </p:spPr>
        <p:txBody>
          <a:bodyPr/>
          <a:lstStyle>
            <a:lvl1pPr marL="76200" indent="0">
              <a:buNone/>
              <a:defRPr sz="1600" b="0" i="1">
                <a:solidFill>
                  <a:schemeClr val="accent3">
                    <a:lumMod val="50000"/>
                  </a:schemeClr>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sp>
        <p:nvSpPr>
          <p:cNvPr id="14" name="Text Placeholder 2">
            <a:extLst>
              <a:ext uri="{FF2B5EF4-FFF2-40B4-BE49-F238E27FC236}">
                <a16:creationId xmlns:a16="http://schemas.microsoft.com/office/drawing/2014/main" id="{4A99F9AD-A104-CF4F-9E53-EC16CAC0D755}"/>
              </a:ext>
            </a:extLst>
          </p:cNvPr>
          <p:cNvSpPr>
            <a:spLocks noGrp="1"/>
          </p:cNvSpPr>
          <p:nvPr>
            <p:ph type="body" sz="quarter" idx="15" hasCustomPrompt="1"/>
          </p:nvPr>
        </p:nvSpPr>
        <p:spPr>
          <a:xfrm>
            <a:off x="2078062" y="3490259"/>
            <a:ext cx="1548276" cy="349250"/>
          </a:xfrm>
        </p:spPr>
        <p:txBody>
          <a:bodyPr/>
          <a:lstStyle>
            <a:lvl1pPr marL="76200" indent="0">
              <a:buNone/>
              <a:defRPr sz="1600" b="1">
                <a:solidFill>
                  <a:schemeClr val="bg2"/>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5" name="Text Placeholder 2">
            <a:extLst>
              <a:ext uri="{FF2B5EF4-FFF2-40B4-BE49-F238E27FC236}">
                <a16:creationId xmlns:a16="http://schemas.microsoft.com/office/drawing/2014/main" id="{6EA0ACC2-E74A-2845-A748-E84C975E5B7F}"/>
              </a:ext>
            </a:extLst>
          </p:cNvPr>
          <p:cNvSpPr>
            <a:spLocks noGrp="1"/>
          </p:cNvSpPr>
          <p:nvPr>
            <p:ph type="body" sz="quarter" idx="16" hasCustomPrompt="1"/>
          </p:nvPr>
        </p:nvSpPr>
        <p:spPr>
          <a:xfrm>
            <a:off x="2078062" y="3696049"/>
            <a:ext cx="1548276" cy="349250"/>
          </a:xfrm>
        </p:spPr>
        <p:txBody>
          <a:bodyPr/>
          <a:lstStyle>
            <a:lvl1pPr marL="76200" indent="0">
              <a:buNone/>
              <a:defRPr sz="1600" b="0" i="1">
                <a:solidFill>
                  <a:schemeClr val="accent3">
                    <a:lumMod val="50000"/>
                  </a:schemeClr>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sp>
        <p:nvSpPr>
          <p:cNvPr id="16" name="Text Placeholder 2">
            <a:extLst>
              <a:ext uri="{FF2B5EF4-FFF2-40B4-BE49-F238E27FC236}">
                <a16:creationId xmlns:a16="http://schemas.microsoft.com/office/drawing/2014/main" id="{5C046F36-C06A-CC42-8346-E9300EF06BDE}"/>
              </a:ext>
            </a:extLst>
          </p:cNvPr>
          <p:cNvSpPr>
            <a:spLocks noGrp="1"/>
          </p:cNvSpPr>
          <p:nvPr>
            <p:ph type="body" sz="quarter" idx="17" hasCustomPrompt="1"/>
          </p:nvPr>
        </p:nvSpPr>
        <p:spPr>
          <a:xfrm>
            <a:off x="3759451" y="3494568"/>
            <a:ext cx="1548276" cy="349250"/>
          </a:xfrm>
        </p:spPr>
        <p:txBody>
          <a:bodyPr/>
          <a:lstStyle>
            <a:lvl1pPr marL="76200" indent="0">
              <a:buNone/>
              <a:defRPr sz="1600" b="1">
                <a:solidFill>
                  <a:schemeClr val="bg2"/>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7" name="Text Placeholder 2">
            <a:extLst>
              <a:ext uri="{FF2B5EF4-FFF2-40B4-BE49-F238E27FC236}">
                <a16:creationId xmlns:a16="http://schemas.microsoft.com/office/drawing/2014/main" id="{193496F0-0F49-3449-994F-48791CEB7ED5}"/>
              </a:ext>
            </a:extLst>
          </p:cNvPr>
          <p:cNvSpPr>
            <a:spLocks noGrp="1"/>
          </p:cNvSpPr>
          <p:nvPr>
            <p:ph type="body" sz="quarter" idx="18" hasCustomPrompt="1"/>
          </p:nvPr>
        </p:nvSpPr>
        <p:spPr>
          <a:xfrm>
            <a:off x="3759451" y="3700358"/>
            <a:ext cx="1548276" cy="349250"/>
          </a:xfrm>
        </p:spPr>
        <p:txBody>
          <a:bodyPr/>
          <a:lstStyle>
            <a:lvl1pPr marL="76200" indent="0">
              <a:buNone/>
              <a:defRPr sz="1600" b="0" i="1">
                <a:solidFill>
                  <a:schemeClr val="accent3">
                    <a:lumMod val="50000"/>
                  </a:schemeClr>
                </a:solidFill>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pic>
        <p:nvPicPr>
          <p:cNvPr id="18" name="Graphic 17">
            <a:extLst>
              <a:ext uri="{FF2B5EF4-FFF2-40B4-BE49-F238E27FC236}">
                <a16:creationId xmlns:a16="http://schemas.microsoft.com/office/drawing/2014/main" id="{F2E21AB0-41E0-704A-8ABF-2FCD20255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9" name="Straight Connector 18">
            <a:extLst>
              <a:ext uri="{FF2B5EF4-FFF2-40B4-BE49-F238E27FC236}">
                <a16:creationId xmlns:a16="http://schemas.microsoft.com/office/drawing/2014/main" id="{248E4DF3-81D3-264D-866B-EE36765ECB12}"/>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537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58896783-5F1A-4E4F-820A-D5B853F3B6EA}"/>
              </a:ext>
            </a:extLst>
          </p:cNvPr>
          <p:cNvSpPr/>
          <p:nvPr userDrawn="1"/>
        </p:nvSpPr>
        <p:spPr>
          <a:xfrm>
            <a:off x="0" y="-19"/>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A74F9C02-B622-2D43-88C4-9AEB22D149B4}"/>
              </a:ext>
            </a:extLst>
          </p:cNvPr>
          <p:cNvSpPr/>
          <p:nvPr userDrawn="1"/>
        </p:nvSpPr>
        <p:spPr>
          <a:xfrm>
            <a:off x="506107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148A74E5-5DA9-2244-97A7-610E841AB4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04315"/>
            <a:ext cx="914400" cy="578901"/>
          </a:xfrm>
          <a:prstGeom prst="rect">
            <a:avLst/>
          </a:prstGeom>
        </p:spPr>
      </p:pic>
      <p:sp>
        <p:nvSpPr>
          <p:cNvPr id="6" name="Google Shape;40;p7">
            <a:extLst>
              <a:ext uri="{FF2B5EF4-FFF2-40B4-BE49-F238E27FC236}">
                <a16:creationId xmlns:a16="http://schemas.microsoft.com/office/drawing/2014/main" id="{BAC9B50E-0359-A841-AD2C-5C43F98E6404}"/>
              </a:ext>
            </a:extLst>
          </p:cNvPr>
          <p:cNvSpPr txBox="1">
            <a:spLocks noGrp="1"/>
          </p:cNvSpPr>
          <p:nvPr>
            <p:ph type="title" hasCustomPrompt="1"/>
          </p:nvPr>
        </p:nvSpPr>
        <p:spPr>
          <a:xfrm>
            <a:off x="457200" y="1251638"/>
            <a:ext cx="5343900" cy="581076"/>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Contact Us</a:t>
            </a:r>
            <a:endParaRPr dirty="0"/>
          </a:p>
        </p:txBody>
      </p:sp>
      <p:sp>
        <p:nvSpPr>
          <p:cNvPr id="7" name="Google Shape;41;p7">
            <a:extLst>
              <a:ext uri="{FF2B5EF4-FFF2-40B4-BE49-F238E27FC236}">
                <a16:creationId xmlns:a16="http://schemas.microsoft.com/office/drawing/2014/main" id="{EB66EDD0-652E-3E4C-AF65-D00B459EF85E}"/>
              </a:ext>
            </a:extLst>
          </p:cNvPr>
          <p:cNvSpPr txBox="1">
            <a:spLocks noGrp="1"/>
          </p:cNvSpPr>
          <p:nvPr>
            <p:ph type="body" idx="1" hasCustomPrompt="1"/>
          </p:nvPr>
        </p:nvSpPr>
        <p:spPr>
          <a:xfrm>
            <a:off x="379376" y="1953002"/>
            <a:ext cx="4114799" cy="2493493"/>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Joe Bloggs, Barrister</a:t>
            </a:r>
          </a:p>
          <a:p>
            <a:pPr lvl="0"/>
            <a:r>
              <a:rPr lang="en-GB" dirty="0"/>
              <a:t>T: 01234 567890</a:t>
            </a:r>
          </a:p>
          <a:p>
            <a:pPr lvl="0"/>
            <a:r>
              <a:rPr lang="en-GB" dirty="0"/>
              <a:t>E: </a:t>
            </a:r>
            <a:r>
              <a:rPr lang="en-GB" dirty="0" err="1"/>
              <a:t>joe@bloggs.co.uk</a:t>
            </a:r>
            <a:endParaRPr lang="en-GB" dirty="0"/>
          </a:p>
        </p:txBody>
      </p:sp>
      <p:sp>
        <p:nvSpPr>
          <p:cNvPr id="8" name="TextBox 7">
            <a:extLst>
              <a:ext uri="{FF2B5EF4-FFF2-40B4-BE49-F238E27FC236}">
                <a16:creationId xmlns:a16="http://schemas.microsoft.com/office/drawing/2014/main" id="{C81A05EE-BAC3-C541-B564-45E90283EE03}"/>
              </a:ext>
            </a:extLst>
          </p:cNvPr>
          <p:cNvSpPr txBox="1"/>
          <p:nvPr userDrawn="1"/>
        </p:nvSpPr>
        <p:spPr>
          <a:xfrm>
            <a:off x="7055005" y="947075"/>
            <a:ext cx="1932878" cy="2970044"/>
          </a:xfrm>
          <a:prstGeom prst="rect">
            <a:avLst/>
          </a:prstGeom>
          <a:noFill/>
        </p:spPr>
        <p:txBody>
          <a:bodyPr wrap="square" rtlCol="0">
            <a:spAutoFit/>
          </a:bodyPr>
          <a:lstStyle/>
          <a:p>
            <a:pPr algn="r"/>
            <a:r>
              <a:rPr lang="en-US" sz="1100" b="1" dirty="0">
                <a:solidFill>
                  <a:schemeClr val="bg1"/>
                </a:solidFill>
                <a:latin typeface="+mn-lt"/>
              </a:rPr>
              <a:t>London</a:t>
            </a:r>
          </a:p>
          <a:p>
            <a:pPr algn="r"/>
            <a:r>
              <a:rPr lang="en-US" sz="1100" dirty="0">
                <a:solidFill>
                  <a:schemeClr val="bg1"/>
                </a:solidFill>
                <a:latin typeface="+mn-lt"/>
              </a:rPr>
              <a:t>020 7583 8055</a:t>
            </a:r>
          </a:p>
          <a:p>
            <a:pPr algn="r"/>
            <a:endParaRPr lang="en-US" sz="1100" dirty="0">
              <a:solidFill>
                <a:schemeClr val="bg1"/>
              </a:solidFill>
              <a:latin typeface="+mn-lt"/>
            </a:endParaRPr>
          </a:p>
          <a:p>
            <a:pPr algn="r"/>
            <a:r>
              <a:rPr lang="en-US" sz="1100" b="1" dirty="0">
                <a:solidFill>
                  <a:schemeClr val="bg1"/>
                </a:solidFill>
                <a:latin typeface="+mn-lt"/>
              </a:rPr>
              <a:t>Birmingham</a:t>
            </a:r>
          </a:p>
          <a:p>
            <a:pPr algn="r"/>
            <a:r>
              <a:rPr lang="en-US" sz="1100" dirty="0">
                <a:solidFill>
                  <a:schemeClr val="bg1"/>
                </a:solidFill>
                <a:latin typeface="+mn-lt"/>
              </a:rPr>
              <a:t>0121 289 4333</a:t>
            </a:r>
          </a:p>
          <a:p>
            <a:pPr algn="r"/>
            <a:endParaRPr lang="en-US" sz="1100" dirty="0">
              <a:solidFill>
                <a:schemeClr val="bg1"/>
              </a:solidFill>
              <a:latin typeface="+mn-lt"/>
            </a:endParaRPr>
          </a:p>
          <a:p>
            <a:pPr algn="r"/>
            <a:r>
              <a:rPr lang="en-US" sz="1100" b="1" dirty="0">
                <a:solidFill>
                  <a:schemeClr val="bg1"/>
                </a:solidFill>
                <a:latin typeface="+mn-lt"/>
              </a:rPr>
              <a:t>Bristol</a:t>
            </a:r>
          </a:p>
          <a:p>
            <a:pPr algn="r"/>
            <a:r>
              <a:rPr lang="en-US" sz="1100" dirty="0">
                <a:solidFill>
                  <a:schemeClr val="bg1"/>
                </a:solidFill>
                <a:latin typeface="+mn-lt"/>
              </a:rPr>
              <a:t>0117 928 1520</a:t>
            </a:r>
          </a:p>
          <a:p>
            <a:pPr algn="r"/>
            <a:endParaRPr lang="en-US" sz="1100" dirty="0">
              <a:solidFill>
                <a:schemeClr val="bg1"/>
              </a:solidFill>
              <a:latin typeface="+mn-lt"/>
            </a:endParaRPr>
          </a:p>
          <a:p>
            <a:pPr algn="r"/>
            <a:r>
              <a:rPr lang="en-US" sz="1100" b="1" dirty="0">
                <a:solidFill>
                  <a:schemeClr val="bg1"/>
                </a:solidFill>
                <a:latin typeface="+mn-lt"/>
              </a:rPr>
              <a:t>Oxford</a:t>
            </a:r>
          </a:p>
          <a:p>
            <a:pPr algn="r"/>
            <a:r>
              <a:rPr lang="en-US" sz="1100" dirty="0">
                <a:solidFill>
                  <a:schemeClr val="bg1"/>
                </a:solidFill>
                <a:latin typeface="+mn-lt"/>
              </a:rPr>
              <a:t>01865 793 736</a:t>
            </a:r>
          </a:p>
          <a:p>
            <a:pPr algn="r"/>
            <a:endParaRPr lang="en-US" sz="1100" dirty="0">
              <a:solidFill>
                <a:schemeClr val="bg1"/>
              </a:solidFill>
              <a:latin typeface="+mn-lt"/>
            </a:endParaRPr>
          </a:p>
          <a:p>
            <a:pPr algn="r"/>
            <a:r>
              <a:rPr lang="en-US" sz="1100" b="1" dirty="0">
                <a:solidFill>
                  <a:schemeClr val="bg1"/>
                </a:solidFill>
                <a:latin typeface="+mn-lt"/>
              </a:rPr>
              <a:t>Winchester</a:t>
            </a:r>
          </a:p>
          <a:p>
            <a:pPr algn="r"/>
            <a:r>
              <a:rPr lang="en-US" sz="1100" dirty="0">
                <a:solidFill>
                  <a:schemeClr val="bg1"/>
                </a:solidFill>
                <a:latin typeface="+mn-lt"/>
              </a:rPr>
              <a:t>01962 868 884</a:t>
            </a:r>
          </a:p>
          <a:p>
            <a:pPr algn="r"/>
            <a:endParaRPr lang="en-US" sz="1100" dirty="0">
              <a:solidFill>
                <a:schemeClr val="bg1"/>
              </a:solidFill>
              <a:latin typeface="+mn-lt"/>
            </a:endParaRPr>
          </a:p>
          <a:p>
            <a:pPr algn="r"/>
            <a:r>
              <a:rPr lang="en-US" sz="1100" b="1" dirty="0">
                <a:solidFill>
                  <a:schemeClr val="bg1"/>
                </a:solidFill>
                <a:latin typeface="+mn-lt"/>
              </a:rPr>
              <a:t>Bournemouth</a:t>
            </a:r>
          </a:p>
          <a:p>
            <a:pPr algn="r"/>
            <a:r>
              <a:rPr lang="en-US" sz="1100" dirty="0">
                <a:solidFill>
                  <a:schemeClr val="bg1"/>
                </a:solidFill>
                <a:latin typeface="+mn-lt"/>
              </a:rPr>
              <a:t>01202 292 102</a:t>
            </a:r>
          </a:p>
        </p:txBody>
      </p:sp>
      <p:cxnSp>
        <p:nvCxnSpPr>
          <p:cNvPr id="9" name="Straight Connector 8">
            <a:extLst>
              <a:ext uri="{FF2B5EF4-FFF2-40B4-BE49-F238E27FC236}">
                <a16:creationId xmlns:a16="http://schemas.microsoft.com/office/drawing/2014/main" id="{9EDFDE62-C6C0-0E46-B97B-CE4EE3772CCD}"/>
              </a:ext>
            </a:extLst>
          </p:cNvPr>
          <p:cNvCxnSpPr>
            <a:cxnSpLocks/>
          </p:cNvCxnSpPr>
          <p:nvPr userDrawn="1"/>
        </p:nvCxnSpPr>
        <p:spPr>
          <a:xfrm>
            <a:off x="457200" y="1069768"/>
            <a:ext cx="11247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432805"/>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lus imag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9AB2C17D-64FF-2A43-B237-797CF5314991}"/>
              </a:ext>
            </a:extLst>
          </p:cNvPr>
          <p:cNvSpPr/>
          <p:nvPr userDrawn="1"/>
        </p:nvSpPr>
        <p:spPr>
          <a:xfrm>
            <a:off x="0" y="10360"/>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4E515F98-1742-E447-9802-E72974F8DE60}"/>
              </a:ext>
            </a:extLst>
          </p:cNvPr>
          <p:cNvSpPr/>
          <p:nvPr userDrawn="1"/>
        </p:nvSpPr>
        <p:spPr>
          <a:xfrm>
            <a:off x="506107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15647F20-A05B-7A49-8064-9699A590B5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04315"/>
            <a:ext cx="914400" cy="578901"/>
          </a:xfrm>
          <a:prstGeom prst="rect">
            <a:avLst/>
          </a:prstGeom>
        </p:spPr>
      </p:pic>
      <p:sp>
        <p:nvSpPr>
          <p:cNvPr id="6" name="Google Shape;40;p7">
            <a:extLst>
              <a:ext uri="{FF2B5EF4-FFF2-40B4-BE49-F238E27FC236}">
                <a16:creationId xmlns:a16="http://schemas.microsoft.com/office/drawing/2014/main" id="{516C0438-A269-9C4C-8072-B915577F5A33}"/>
              </a:ext>
            </a:extLst>
          </p:cNvPr>
          <p:cNvSpPr txBox="1">
            <a:spLocks noGrp="1"/>
          </p:cNvSpPr>
          <p:nvPr>
            <p:ph type="title" hasCustomPrompt="1"/>
          </p:nvPr>
        </p:nvSpPr>
        <p:spPr>
          <a:xfrm>
            <a:off x="457200" y="1251638"/>
            <a:ext cx="5343900" cy="581076"/>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Contact Us</a:t>
            </a:r>
            <a:endParaRPr dirty="0"/>
          </a:p>
        </p:txBody>
      </p:sp>
      <p:sp>
        <p:nvSpPr>
          <p:cNvPr id="7" name="TextBox 6">
            <a:extLst>
              <a:ext uri="{FF2B5EF4-FFF2-40B4-BE49-F238E27FC236}">
                <a16:creationId xmlns:a16="http://schemas.microsoft.com/office/drawing/2014/main" id="{FB5E93F4-D80A-4F44-8D68-9365DDAC6A12}"/>
              </a:ext>
            </a:extLst>
          </p:cNvPr>
          <p:cNvSpPr txBox="1"/>
          <p:nvPr userDrawn="1"/>
        </p:nvSpPr>
        <p:spPr>
          <a:xfrm>
            <a:off x="7055005" y="947075"/>
            <a:ext cx="1932878" cy="2970044"/>
          </a:xfrm>
          <a:prstGeom prst="rect">
            <a:avLst/>
          </a:prstGeom>
          <a:noFill/>
        </p:spPr>
        <p:txBody>
          <a:bodyPr wrap="square" rtlCol="0">
            <a:spAutoFit/>
          </a:bodyPr>
          <a:lstStyle/>
          <a:p>
            <a:pPr algn="r"/>
            <a:r>
              <a:rPr lang="en-US" sz="1100" b="1" dirty="0">
                <a:solidFill>
                  <a:schemeClr val="bg1"/>
                </a:solidFill>
                <a:latin typeface="+mn-lt"/>
              </a:rPr>
              <a:t>London</a:t>
            </a:r>
          </a:p>
          <a:p>
            <a:pPr algn="r"/>
            <a:r>
              <a:rPr lang="en-US" sz="1100" dirty="0">
                <a:solidFill>
                  <a:schemeClr val="bg1"/>
                </a:solidFill>
                <a:latin typeface="+mn-lt"/>
              </a:rPr>
              <a:t>020 7583 8055</a:t>
            </a:r>
          </a:p>
          <a:p>
            <a:pPr algn="r"/>
            <a:endParaRPr lang="en-US" sz="1100" dirty="0">
              <a:solidFill>
                <a:schemeClr val="bg1"/>
              </a:solidFill>
              <a:latin typeface="+mn-lt"/>
            </a:endParaRPr>
          </a:p>
          <a:p>
            <a:pPr algn="r"/>
            <a:r>
              <a:rPr lang="en-US" sz="1100" b="1" dirty="0">
                <a:solidFill>
                  <a:schemeClr val="bg1"/>
                </a:solidFill>
                <a:latin typeface="+mn-lt"/>
              </a:rPr>
              <a:t>Birmingham</a:t>
            </a:r>
          </a:p>
          <a:p>
            <a:pPr algn="r"/>
            <a:r>
              <a:rPr lang="en-US" sz="1100" dirty="0">
                <a:solidFill>
                  <a:schemeClr val="bg1"/>
                </a:solidFill>
                <a:latin typeface="+mn-lt"/>
              </a:rPr>
              <a:t>0121 289 4333</a:t>
            </a:r>
          </a:p>
          <a:p>
            <a:pPr algn="r"/>
            <a:endParaRPr lang="en-US" sz="1100" dirty="0">
              <a:solidFill>
                <a:schemeClr val="bg1"/>
              </a:solidFill>
              <a:latin typeface="+mn-lt"/>
            </a:endParaRPr>
          </a:p>
          <a:p>
            <a:pPr algn="r"/>
            <a:r>
              <a:rPr lang="en-US" sz="1100" b="1" dirty="0">
                <a:solidFill>
                  <a:schemeClr val="bg1"/>
                </a:solidFill>
                <a:latin typeface="+mn-lt"/>
              </a:rPr>
              <a:t>Bristol</a:t>
            </a:r>
          </a:p>
          <a:p>
            <a:pPr algn="r"/>
            <a:r>
              <a:rPr lang="en-US" sz="1100" dirty="0">
                <a:solidFill>
                  <a:schemeClr val="bg1"/>
                </a:solidFill>
                <a:latin typeface="+mn-lt"/>
              </a:rPr>
              <a:t>0117 928 1520</a:t>
            </a:r>
          </a:p>
          <a:p>
            <a:pPr algn="r"/>
            <a:endParaRPr lang="en-US" sz="1100" dirty="0">
              <a:solidFill>
                <a:schemeClr val="bg1"/>
              </a:solidFill>
              <a:latin typeface="+mn-lt"/>
            </a:endParaRPr>
          </a:p>
          <a:p>
            <a:pPr algn="r"/>
            <a:r>
              <a:rPr lang="en-US" sz="1100" b="1" dirty="0">
                <a:solidFill>
                  <a:schemeClr val="bg1"/>
                </a:solidFill>
                <a:latin typeface="+mn-lt"/>
              </a:rPr>
              <a:t>Oxford</a:t>
            </a:r>
          </a:p>
          <a:p>
            <a:pPr algn="r"/>
            <a:r>
              <a:rPr lang="en-US" sz="1100" dirty="0">
                <a:solidFill>
                  <a:schemeClr val="bg1"/>
                </a:solidFill>
                <a:latin typeface="+mn-lt"/>
              </a:rPr>
              <a:t>01865 793 736</a:t>
            </a:r>
          </a:p>
          <a:p>
            <a:pPr algn="r"/>
            <a:endParaRPr lang="en-US" sz="1100" dirty="0">
              <a:solidFill>
                <a:schemeClr val="bg1"/>
              </a:solidFill>
              <a:latin typeface="+mn-lt"/>
            </a:endParaRPr>
          </a:p>
          <a:p>
            <a:pPr algn="r"/>
            <a:r>
              <a:rPr lang="en-US" sz="1100" b="1" dirty="0">
                <a:solidFill>
                  <a:schemeClr val="bg1"/>
                </a:solidFill>
                <a:latin typeface="+mn-lt"/>
              </a:rPr>
              <a:t>Winchester</a:t>
            </a:r>
          </a:p>
          <a:p>
            <a:pPr algn="r"/>
            <a:r>
              <a:rPr lang="en-US" sz="1100" dirty="0">
                <a:solidFill>
                  <a:schemeClr val="bg1"/>
                </a:solidFill>
                <a:latin typeface="+mn-lt"/>
              </a:rPr>
              <a:t>01962 868 884</a:t>
            </a:r>
          </a:p>
          <a:p>
            <a:pPr algn="r"/>
            <a:endParaRPr lang="en-US" sz="1100" dirty="0">
              <a:solidFill>
                <a:schemeClr val="bg1"/>
              </a:solidFill>
              <a:latin typeface="+mn-lt"/>
            </a:endParaRPr>
          </a:p>
          <a:p>
            <a:pPr algn="r"/>
            <a:r>
              <a:rPr lang="en-US" sz="1100" b="1" dirty="0">
                <a:solidFill>
                  <a:schemeClr val="bg1"/>
                </a:solidFill>
                <a:latin typeface="+mn-lt"/>
              </a:rPr>
              <a:t>Bournemouth</a:t>
            </a:r>
          </a:p>
          <a:p>
            <a:pPr algn="r"/>
            <a:r>
              <a:rPr lang="en-US" sz="1100" dirty="0">
                <a:solidFill>
                  <a:schemeClr val="bg1"/>
                </a:solidFill>
                <a:latin typeface="+mn-lt"/>
              </a:rPr>
              <a:t>01202 292 102</a:t>
            </a:r>
          </a:p>
        </p:txBody>
      </p:sp>
      <p:cxnSp>
        <p:nvCxnSpPr>
          <p:cNvPr id="8" name="Straight Connector 7">
            <a:extLst>
              <a:ext uri="{FF2B5EF4-FFF2-40B4-BE49-F238E27FC236}">
                <a16:creationId xmlns:a16="http://schemas.microsoft.com/office/drawing/2014/main" id="{1DAC8FA7-FB55-3648-B386-C8D91FA58599}"/>
              </a:ext>
            </a:extLst>
          </p:cNvPr>
          <p:cNvCxnSpPr>
            <a:cxnSpLocks/>
          </p:cNvCxnSpPr>
          <p:nvPr userDrawn="1"/>
        </p:nvCxnSpPr>
        <p:spPr>
          <a:xfrm>
            <a:off x="457200" y="1069768"/>
            <a:ext cx="112471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Google Shape;41;p7">
            <a:extLst>
              <a:ext uri="{FF2B5EF4-FFF2-40B4-BE49-F238E27FC236}">
                <a16:creationId xmlns:a16="http://schemas.microsoft.com/office/drawing/2014/main" id="{66A89058-BF71-0140-9614-843943CDFE14}"/>
              </a:ext>
            </a:extLst>
          </p:cNvPr>
          <p:cNvSpPr txBox="1">
            <a:spLocks noGrp="1"/>
          </p:cNvSpPr>
          <p:nvPr>
            <p:ph type="body" idx="1" hasCustomPrompt="1"/>
          </p:nvPr>
        </p:nvSpPr>
        <p:spPr>
          <a:xfrm>
            <a:off x="2483005" y="1953785"/>
            <a:ext cx="2088994" cy="2885400"/>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16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Joe Bloggs, Barrister</a:t>
            </a:r>
          </a:p>
          <a:p>
            <a:pPr lvl="0"/>
            <a:r>
              <a:rPr lang="en-GB" dirty="0"/>
              <a:t>T: 01234 567890</a:t>
            </a:r>
          </a:p>
          <a:p>
            <a:pPr lvl="0"/>
            <a:r>
              <a:rPr lang="en-GB" dirty="0"/>
              <a:t>E: </a:t>
            </a:r>
            <a:r>
              <a:rPr lang="en-GB" dirty="0" err="1"/>
              <a:t>joe@bloggs.co.uk</a:t>
            </a:r>
            <a:endParaRPr lang="en-GB" dirty="0"/>
          </a:p>
        </p:txBody>
      </p:sp>
      <p:sp>
        <p:nvSpPr>
          <p:cNvPr id="10" name="Picture Placeholder 3">
            <a:extLst>
              <a:ext uri="{FF2B5EF4-FFF2-40B4-BE49-F238E27FC236}">
                <a16:creationId xmlns:a16="http://schemas.microsoft.com/office/drawing/2014/main" id="{C099015D-504C-5146-A086-53DA938F91F8}"/>
              </a:ext>
            </a:extLst>
          </p:cNvPr>
          <p:cNvSpPr>
            <a:spLocks noGrp="1"/>
          </p:cNvSpPr>
          <p:nvPr>
            <p:ph type="pic" sz="quarter" idx="10"/>
          </p:nvPr>
        </p:nvSpPr>
        <p:spPr>
          <a:xfrm>
            <a:off x="457200" y="2026997"/>
            <a:ext cx="1906588" cy="2684037"/>
          </a:xfrm>
        </p:spPr>
        <p:txBody>
          <a:bodyPr/>
          <a:lstStyle>
            <a:lvl1pPr marL="76200" indent="0">
              <a:buNone/>
              <a:defRPr/>
            </a:lvl1pPr>
          </a:lstStyle>
          <a:p>
            <a:endParaRPr lang="en-US" dirty="0"/>
          </a:p>
        </p:txBody>
      </p:sp>
    </p:spTree>
    <p:extLst>
      <p:ext uri="{BB962C8B-B14F-4D97-AF65-F5344CB8AC3E}">
        <p14:creationId xmlns:p14="http://schemas.microsoft.com/office/powerpoint/2010/main" val="148500211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8ECF09-6B71-7E44-A7DA-30C4D165FE5F}"/>
              </a:ext>
            </a:extLst>
          </p:cNvPr>
          <p:cNvSpPr/>
          <p:nvPr userDrawn="1"/>
        </p:nvSpPr>
        <p:spPr>
          <a:xfrm>
            <a:off x="-19456" y="-7325"/>
            <a:ext cx="6838545" cy="5158150"/>
          </a:xfrm>
          <a:prstGeom prst="rect">
            <a:avLst/>
          </a:prstGeom>
          <a:gradFill>
            <a:gsLst>
              <a:gs pos="76000">
                <a:schemeClr val="accent1">
                  <a:alpha val="0"/>
                </a:schemeClr>
              </a:gs>
              <a:gs pos="20000">
                <a:schemeClr val="tx1">
                  <a:lumMod val="95000"/>
                  <a:lumOff val="5000"/>
                  <a:alpha val="84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0;p4">
            <a:extLst>
              <a:ext uri="{FF2B5EF4-FFF2-40B4-BE49-F238E27FC236}">
                <a16:creationId xmlns:a16="http://schemas.microsoft.com/office/drawing/2014/main" id="{35B02345-61DE-CF40-816D-A4A8BEE5A16E}"/>
              </a:ext>
            </a:extLst>
          </p:cNvPr>
          <p:cNvSpPr/>
          <p:nvPr userDrawn="1"/>
        </p:nvSpPr>
        <p:spPr>
          <a:xfrm>
            <a:off x="953988" y="-7325"/>
            <a:ext cx="7236025" cy="5158150"/>
          </a:xfrm>
          <a:custGeom>
            <a:avLst/>
            <a:gdLst/>
            <a:ahLst/>
            <a:cxnLst/>
            <a:rect l="l" t="t" r="r" b="b"/>
            <a:pathLst>
              <a:path w="289441" h="206326" extrusionOk="0">
                <a:moveTo>
                  <a:pt x="0" y="206326"/>
                </a:moveTo>
                <a:lnTo>
                  <a:pt x="90725" y="0"/>
                </a:lnTo>
                <a:lnTo>
                  <a:pt x="289441" y="0"/>
                </a:lnTo>
                <a:lnTo>
                  <a:pt x="199009" y="206033"/>
                </a:lnTo>
                <a:close/>
              </a:path>
            </a:pathLst>
          </a:custGeom>
          <a:solidFill>
            <a:schemeClr val="bg1">
              <a:alpha val="85000"/>
            </a:schemeClr>
          </a:solidFill>
          <a:ln>
            <a:noFill/>
          </a:ln>
        </p:spPr>
      </p:sp>
      <p:sp>
        <p:nvSpPr>
          <p:cNvPr id="4" name="Google Shape;23;p4">
            <a:extLst>
              <a:ext uri="{FF2B5EF4-FFF2-40B4-BE49-F238E27FC236}">
                <a16:creationId xmlns:a16="http://schemas.microsoft.com/office/drawing/2014/main" id="{BA2F7D82-CDD9-F34C-A89C-CA13C1F8BB64}"/>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24;p4">
            <a:extLst>
              <a:ext uri="{FF2B5EF4-FFF2-40B4-BE49-F238E27FC236}">
                <a16:creationId xmlns:a16="http://schemas.microsoft.com/office/drawing/2014/main" id="{1A42594D-9855-2445-B5ED-CB0CBD06198F}"/>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 name="Graphic 5">
            <a:extLst>
              <a:ext uri="{FF2B5EF4-FFF2-40B4-BE49-F238E27FC236}">
                <a16:creationId xmlns:a16="http://schemas.microsoft.com/office/drawing/2014/main" id="{C441C355-0EFC-D142-9505-3B238FEB94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3624" y="310609"/>
            <a:ext cx="1061270" cy="671883"/>
          </a:xfrm>
          <a:prstGeom prst="rect">
            <a:avLst/>
          </a:prstGeom>
        </p:spPr>
      </p:pic>
      <p:cxnSp>
        <p:nvCxnSpPr>
          <p:cNvPr id="7" name="Straight Connector 6">
            <a:extLst>
              <a:ext uri="{FF2B5EF4-FFF2-40B4-BE49-F238E27FC236}">
                <a16:creationId xmlns:a16="http://schemas.microsoft.com/office/drawing/2014/main" id="{211F5823-F1FB-3D47-9D39-E8CC65378B52}"/>
              </a:ext>
            </a:extLst>
          </p:cNvPr>
          <p:cNvCxnSpPr/>
          <p:nvPr userDrawn="1"/>
        </p:nvCxnSpPr>
        <p:spPr>
          <a:xfrm>
            <a:off x="-43576" y="1193897"/>
            <a:ext cx="1750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Google Shape;21;p4">
            <a:extLst>
              <a:ext uri="{FF2B5EF4-FFF2-40B4-BE49-F238E27FC236}">
                <a16:creationId xmlns:a16="http://schemas.microsoft.com/office/drawing/2014/main" id="{B1ECBEEB-F6F6-F146-A55C-0B123E512604}"/>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accent3">
                    <a:lumMod val="50000"/>
                  </a:schemeClr>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Questions Welcome</a:t>
            </a:r>
          </a:p>
        </p:txBody>
      </p:sp>
      <p:sp>
        <p:nvSpPr>
          <p:cNvPr id="9" name="Google Shape;21;p4">
            <a:extLst>
              <a:ext uri="{FF2B5EF4-FFF2-40B4-BE49-F238E27FC236}">
                <a16:creationId xmlns:a16="http://schemas.microsoft.com/office/drawing/2014/main" id="{32B918E1-FD52-DB42-8263-86E0AAD923C8}"/>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2"/>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Questions &amp; Answers</a:t>
            </a:r>
          </a:p>
        </p:txBody>
      </p:sp>
      <p:cxnSp>
        <p:nvCxnSpPr>
          <p:cNvPr id="10" name="Straight Connector 9">
            <a:extLst>
              <a:ext uri="{FF2B5EF4-FFF2-40B4-BE49-F238E27FC236}">
                <a16:creationId xmlns:a16="http://schemas.microsoft.com/office/drawing/2014/main" id="{19172545-D61A-C948-B158-C758663EA1ED}"/>
              </a:ext>
            </a:extLst>
          </p:cNvPr>
          <p:cNvCxnSpPr/>
          <p:nvPr userDrawn="1"/>
        </p:nvCxnSpPr>
        <p:spPr>
          <a:xfrm>
            <a:off x="3978614" y="2666403"/>
            <a:ext cx="11965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8935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id="{5198A56B-1EC4-E44D-8E67-6D3E3D6FC43F}"/>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3;p13">
            <a:extLst>
              <a:ext uri="{FF2B5EF4-FFF2-40B4-BE49-F238E27FC236}">
                <a16:creationId xmlns:a16="http://schemas.microsoft.com/office/drawing/2014/main" id="{9BD3C29E-19CF-AB47-8D9B-08E3DCD80990}"/>
              </a:ext>
            </a:extLst>
          </p:cNvPr>
          <p:cNvSpPr/>
          <p:nvPr userDrawn="1"/>
        </p:nvSpPr>
        <p:spPr>
          <a:xfrm>
            <a:off x="6907658"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AEE7B915-8F0E-7C47-839A-78A4A14D6227}"/>
              </a:ext>
            </a:extLst>
          </p:cNvPr>
          <p:cNvSpPr txBox="1">
            <a:spLocks noGrp="1"/>
          </p:cNvSpPr>
          <p:nvPr>
            <p:ph type="title" hasCustomPrompt="1"/>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Agenda</a:t>
            </a:r>
            <a:endParaRPr dirty="0"/>
          </a:p>
        </p:txBody>
      </p:sp>
      <p:sp>
        <p:nvSpPr>
          <p:cNvPr id="6" name="Google Shape;41;p7">
            <a:extLst>
              <a:ext uri="{FF2B5EF4-FFF2-40B4-BE49-F238E27FC236}">
                <a16:creationId xmlns:a16="http://schemas.microsoft.com/office/drawing/2014/main" id="{89781F9D-57EB-CD47-B132-C773243B102A}"/>
              </a:ext>
            </a:extLst>
          </p:cNvPr>
          <p:cNvSpPr txBox="1">
            <a:spLocks noGrp="1"/>
          </p:cNvSpPr>
          <p:nvPr>
            <p:ph type="body" idx="1" hasCustomPrompt="1"/>
          </p:nvPr>
        </p:nvSpPr>
        <p:spPr>
          <a:xfrm>
            <a:off x="457200" y="1421050"/>
            <a:ext cx="4013886" cy="2885400"/>
          </a:xfrm>
          <a:prstGeom prst="rect">
            <a:avLst/>
          </a:prstGeom>
        </p:spPr>
        <p:txBody>
          <a:bodyPr spcFirstLastPara="1" wrap="square" lIns="0" tIns="0" rIns="0" bIns="0" anchor="t" anchorCtr="0">
            <a:normAutofit/>
          </a:bodyPr>
          <a:lstStyle>
            <a:lvl1pPr marL="457200" lvl="0" indent="-342900" rtl="0">
              <a:spcBef>
                <a:spcPts val="600"/>
              </a:spcBef>
              <a:spcAft>
                <a:spcPts val="0"/>
              </a:spcAft>
              <a:buSzPct val="90000"/>
              <a:buFont typeface="+mj-lt"/>
              <a:buAutoNum type="arabicPeriod"/>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Item One</a:t>
            </a:r>
          </a:p>
          <a:p>
            <a:pPr lvl="0"/>
            <a:r>
              <a:rPr lang="en-GB" dirty="0"/>
              <a:t>Presentation item two</a:t>
            </a:r>
          </a:p>
          <a:p>
            <a:pPr lvl="0"/>
            <a:r>
              <a:rPr lang="en-GB" dirty="0"/>
              <a:t>Presentation item 3</a:t>
            </a:r>
          </a:p>
          <a:p>
            <a:pPr lvl="0"/>
            <a:r>
              <a:rPr lang="en-GB" dirty="0"/>
              <a:t>Item four</a:t>
            </a:r>
          </a:p>
          <a:p>
            <a:pPr lvl="0"/>
            <a:r>
              <a:rPr lang="en-GB" dirty="0"/>
              <a:t>Item five</a:t>
            </a:r>
          </a:p>
        </p:txBody>
      </p:sp>
      <p:pic>
        <p:nvPicPr>
          <p:cNvPr id="7" name="Graphic 6">
            <a:extLst>
              <a:ext uri="{FF2B5EF4-FFF2-40B4-BE49-F238E27FC236}">
                <a16:creationId xmlns:a16="http://schemas.microsoft.com/office/drawing/2014/main" id="{0ADD11E6-9D1D-0347-B8FB-DDF76E4F9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8" name="Straight Connector 7">
            <a:extLst>
              <a:ext uri="{FF2B5EF4-FFF2-40B4-BE49-F238E27FC236}">
                <a16:creationId xmlns:a16="http://schemas.microsoft.com/office/drawing/2014/main" id="{EE7A00BD-2354-2B4C-B2AE-62C2F90A2162}"/>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1731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Message">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id="{FF31943F-FAA5-E54C-9832-92E06C4CD619}"/>
              </a:ext>
            </a:extLst>
          </p:cNvPr>
          <p:cNvSpPr/>
          <p:nvPr userDrawn="1"/>
        </p:nvSpPr>
        <p:spPr>
          <a:xfrm>
            <a:off x="-18637" y="-7325"/>
            <a:ext cx="8208650" cy="5158150"/>
          </a:xfrm>
          <a:custGeom>
            <a:avLst/>
            <a:gdLst>
              <a:gd name="connsiteX0" fmla="*/ 38905 w 328346"/>
              <a:gd name="connsiteY0" fmla="*/ 206326 h 206326"/>
              <a:gd name="connsiteX1" fmla="*/ 0 w 328346"/>
              <a:gd name="connsiteY1" fmla="*/ 0 h 206326"/>
              <a:gd name="connsiteX2" fmla="*/ 328346 w 328346"/>
              <a:gd name="connsiteY2" fmla="*/ 0 h 206326"/>
              <a:gd name="connsiteX3" fmla="*/ 237914 w 328346"/>
              <a:gd name="connsiteY3" fmla="*/ 206033 h 206326"/>
              <a:gd name="connsiteX4" fmla="*/ 38905 w 328346"/>
              <a:gd name="connsiteY4" fmla="*/ 206326 h 206326"/>
              <a:gd name="connsiteX0" fmla="*/ 446 w 328346"/>
              <a:gd name="connsiteY0" fmla="*/ 206326 h 206326"/>
              <a:gd name="connsiteX1" fmla="*/ 0 w 328346"/>
              <a:gd name="connsiteY1" fmla="*/ 0 h 206326"/>
              <a:gd name="connsiteX2" fmla="*/ 328346 w 328346"/>
              <a:gd name="connsiteY2" fmla="*/ 0 h 206326"/>
              <a:gd name="connsiteX3" fmla="*/ 237914 w 328346"/>
              <a:gd name="connsiteY3" fmla="*/ 206033 h 206326"/>
              <a:gd name="connsiteX4" fmla="*/ 446 w 328346"/>
              <a:gd name="connsiteY4" fmla="*/ 206326 h 20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46" h="206326" extrusionOk="0">
                <a:moveTo>
                  <a:pt x="446" y="206326"/>
                </a:moveTo>
                <a:cubicBezTo>
                  <a:pt x="297" y="137551"/>
                  <a:pt x="149" y="68775"/>
                  <a:pt x="0" y="0"/>
                </a:cubicBezTo>
                <a:lnTo>
                  <a:pt x="328346" y="0"/>
                </a:lnTo>
                <a:lnTo>
                  <a:pt x="237914" y="206033"/>
                </a:lnTo>
                <a:lnTo>
                  <a:pt x="446" y="206326"/>
                </a:lnTo>
                <a:close/>
              </a:path>
            </a:pathLst>
          </a:custGeom>
          <a:solidFill>
            <a:schemeClr val="bg1">
              <a:alpha val="85000"/>
            </a:schemeClr>
          </a:solidFill>
          <a:ln>
            <a:noFill/>
          </a:ln>
        </p:spPr>
      </p:sp>
      <p:sp>
        <p:nvSpPr>
          <p:cNvPr id="4" name="Google Shape;21;p4">
            <a:extLst>
              <a:ext uri="{FF2B5EF4-FFF2-40B4-BE49-F238E27FC236}">
                <a16:creationId xmlns:a16="http://schemas.microsoft.com/office/drawing/2014/main" id="{CD90FB32-7CB2-E047-85D7-1796570862D5}"/>
              </a:ext>
            </a:extLst>
          </p:cNvPr>
          <p:cNvSpPr txBox="1">
            <a:spLocks noGrp="1"/>
          </p:cNvSpPr>
          <p:nvPr>
            <p:ph type="body" idx="1" hasCustomPrompt="1"/>
          </p:nvPr>
        </p:nvSpPr>
        <p:spPr>
          <a:xfrm>
            <a:off x="571500" y="683725"/>
            <a:ext cx="5430924" cy="2176207"/>
          </a:xfrm>
          <a:prstGeom prst="rect">
            <a:avLst/>
          </a:prstGeom>
        </p:spPr>
        <p:txBody>
          <a:bodyPr spcFirstLastPara="1" wrap="square" lIns="0" tIns="0" rIns="0" bIns="0" anchor="b" anchorCtr="0">
            <a:normAutofit/>
          </a:bodyPr>
          <a:lstStyle>
            <a:lvl1pPr marL="76200" lvl="0" indent="0" algn="l" rtl="0">
              <a:spcBef>
                <a:spcPts val="600"/>
              </a:spcBef>
              <a:spcAft>
                <a:spcPts val="0"/>
              </a:spcAft>
              <a:buSzPts val="2400"/>
              <a:buNone/>
              <a:defRPr sz="2400" b="0" i="1">
                <a:solidFill>
                  <a:schemeClr val="accent3">
                    <a:lumMod val="50000"/>
                  </a:schemeClr>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”Insert a quote or message here”</a:t>
            </a:r>
          </a:p>
        </p:txBody>
      </p:sp>
      <p:sp>
        <p:nvSpPr>
          <p:cNvPr id="6" name="Google Shape;24;p4">
            <a:extLst>
              <a:ext uri="{FF2B5EF4-FFF2-40B4-BE49-F238E27FC236}">
                <a16:creationId xmlns:a16="http://schemas.microsoft.com/office/drawing/2014/main" id="{F0D6F528-986F-1F49-817B-82E0842F8342}"/>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Text Placeholder 8">
            <a:extLst>
              <a:ext uri="{FF2B5EF4-FFF2-40B4-BE49-F238E27FC236}">
                <a16:creationId xmlns:a16="http://schemas.microsoft.com/office/drawing/2014/main" id="{109963B0-F757-5E48-ABD7-0615F1AC11A5}"/>
              </a:ext>
            </a:extLst>
          </p:cNvPr>
          <p:cNvSpPr>
            <a:spLocks noGrp="1"/>
          </p:cNvSpPr>
          <p:nvPr>
            <p:ph type="body" sz="quarter" idx="11" hasCustomPrompt="1"/>
          </p:nvPr>
        </p:nvSpPr>
        <p:spPr>
          <a:xfrm>
            <a:off x="571500" y="2978710"/>
            <a:ext cx="5430838" cy="404813"/>
          </a:xfrm>
        </p:spPr>
        <p:txBody>
          <a:bodyPr/>
          <a:lstStyle>
            <a:lvl1pPr marL="76200" indent="0">
              <a:buNone/>
              <a:defRPr b="1">
                <a:solidFill>
                  <a:schemeClr val="bg2"/>
                </a:solidFill>
                <a:latin typeface="+mn-lt"/>
              </a:defRPr>
            </a:lvl1pPr>
          </a:lstStyle>
          <a:p>
            <a:pPr lvl="0"/>
            <a:r>
              <a:rPr lang="en-US" dirty="0"/>
              <a:t>Name Surname, Barrister</a:t>
            </a:r>
          </a:p>
        </p:txBody>
      </p:sp>
    </p:spTree>
    <p:extLst>
      <p:ext uri="{BB962C8B-B14F-4D97-AF65-F5344CB8AC3E}">
        <p14:creationId xmlns:p14="http://schemas.microsoft.com/office/powerpoint/2010/main" val="683227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id="{633F9747-FD24-934C-99C4-E9E2321A0DFC}"/>
              </a:ext>
            </a:extLst>
          </p:cNvPr>
          <p:cNvSpPr/>
          <p:nvPr userDrawn="1"/>
        </p:nvSpPr>
        <p:spPr>
          <a:xfrm>
            <a:off x="953987" y="-14650"/>
            <a:ext cx="7236025" cy="5158150"/>
          </a:xfrm>
          <a:custGeom>
            <a:avLst/>
            <a:gdLst/>
            <a:ahLst/>
            <a:cxnLst/>
            <a:rect l="l" t="t" r="r" b="b"/>
            <a:pathLst>
              <a:path w="289441" h="206326" extrusionOk="0">
                <a:moveTo>
                  <a:pt x="0" y="206326"/>
                </a:moveTo>
                <a:lnTo>
                  <a:pt x="90725" y="0"/>
                </a:lnTo>
                <a:lnTo>
                  <a:pt x="289441" y="0"/>
                </a:lnTo>
                <a:lnTo>
                  <a:pt x="199009" y="206033"/>
                </a:lnTo>
                <a:close/>
              </a:path>
            </a:pathLst>
          </a:custGeom>
          <a:solidFill>
            <a:schemeClr val="bg2">
              <a:alpha val="85000"/>
            </a:schemeClr>
          </a:solidFill>
          <a:ln>
            <a:noFill/>
          </a:ln>
        </p:spPr>
      </p:sp>
      <p:sp>
        <p:nvSpPr>
          <p:cNvPr id="4" name="Google Shape;21;p4">
            <a:extLst>
              <a:ext uri="{FF2B5EF4-FFF2-40B4-BE49-F238E27FC236}">
                <a16:creationId xmlns:a16="http://schemas.microsoft.com/office/drawing/2014/main" id="{8173124A-16A0-2841-96E4-681BC85B968E}"/>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Please enjoy some refreshments</a:t>
            </a:r>
          </a:p>
        </p:txBody>
      </p:sp>
      <p:sp>
        <p:nvSpPr>
          <p:cNvPr id="5" name="Google Shape;23;p4">
            <a:extLst>
              <a:ext uri="{FF2B5EF4-FFF2-40B4-BE49-F238E27FC236}">
                <a16:creationId xmlns:a16="http://schemas.microsoft.com/office/drawing/2014/main" id="{743D5345-B3B0-BF4B-855B-E6F4C249BA16}"/>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24;p4">
            <a:extLst>
              <a:ext uri="{FF2B5EF4-FFF2-40B4-BE49-F238E27FC236}">
                <a16:creationId xmlns:a16="http://schemas.microsoft.com/office/drawing/2014/main" id="{DAF58669-01A4-CD43-B0C7-FC6C5B1DCB34}"/>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1;p4">
            <a:extLst>
              <a:ext uri="{FF2B5EF4-FFF2-40B4-BE49-F238E27FC236}">
                <a16:creationId xmlns:a16="http://schemas.microsoft.com/office/drawing/2014/main" id="{5C50FE3C-0108-1546-8179-970A67AD1BAC}"/>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Coffee</a:t>
            </a:r>
          </a:p>
        </p:txBody>
      </p:sp>
      <p:cxnSp>
        <p:nvCxnSpPr>
          <p:cNvPr id="8" name="Straight Connector 7">
            <a:extLst>
              <a:ext uri="{FF2B5EF4-FFF2-40B4-BE49-F238E27FC236}">
                <a16:creationId xmlns:a16="http://schemas.microsoft.com/office/drawing/2014/main" id="{F65433C7-1131-5C4D-B56E-2F052A5D3A6F}"/>
              </a:ext>
            </a:extLst>
          </p:cNvPr>
          <p:cNvCxnSpPr/>
          <p:nvPr userDrawn="1"/>
        </p:nvCxnSpPr>
        <p:spPr>
          <a:xfrm>
            <a:off x="3978614" y="2666403"/>
            <a:ext cx="1196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3570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ffee Break No Image">
    <p:bg>
      <p:bgPr>
        <a:solidFill>
          <a:schemeClr val="bg1"/>
        </a:solidFill>
        <a:effectLst/>
      </p:bgPr>
    </p:bg>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id="{97282D07-B80B-0345-88CE-CBAFABEF43C8}"/>
              </a:ext>
            </a:extLst>
          </p:cNvPr>
          <p:cNvSpPr/>
          <p:nvPr userDrawn="1"/>
        </p:nvSpPr>
        <p:spPr>
          <a:xfrm>
            <a:off x="926562" y="-14650"/>
            <a:ext cx="7263450" cy="5203875"/>
          </a:xfrm>
          <a:custGeom>
            <a:avLst/>
            <a:gdLst>
              <a:gd name="connsiteX0" fmla="*/ 0 w 289441"/>
              <a:gd name="connsiteY0" fmla="*/ 206326 h 207862"/>
              <a:gd name="connsiteX1" fmla="*/ 90725 w 289441"/>
              <a:gd name="connsiteY1" fmla="*/ 0 h 207862"/>
              <a:gd name="connsiteX2" fmla="*/ 289441 w 289441"/>
              <a:gd name="connsiteY2" fmla="*/ 0 h 207862"/>
              <a:gd name="connsiteX3" fmla="*/ 199009 w 289441"/>
              <a:gd name="connsiteY3" fmla="*/ 207862 h 207862"/>
              <a:gd name="connsiteX4" fmla="*/ 0 w 289441"/>
              <a:gd name="connsiteY4" fmla="*/ 206326 h 207862"/>
              <a:gd name="connsiteX0" fmla="*/ 0 w 290538"/>
              <a:gd name="connsiteY0" fmla="*/ 208155 h 208155"/>
              <a:gd name="connsiteX1" fmla="*/ 91822 w 290538"/>
              <a:gd name="connsiteY1" fmla="*/ 0 h 208155"/>
              <a:gd name="connsiteX2" fmla="*/ 290538 w 290538"/>
              <a:gd name="connsiteY2" fmla="*/ 0 h 208155"/>
              <a:gd name="connsiteX3" fmla="*/ 200106 w 290538"/>
              <a:gd name="connsiteY3" fmla="*/ 207862 h 208155"/>
              <a:gd name="connsiteX4" fmla="*/ 0 w 290538"/>
              <a:gd name="connsiteY4" fmla="*/ 208155 h 20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38" h="208155" extrusionOk="0">
                <a:moveTo>
                  <a:pt x="0" y="208155"/>
                </a:moveTo>
                <a:lnTo>
                  <a:pt x="91822" y="0"/>
                </a:lnTo>
                <a:lnTo>
                  <a:pt x="290538" y="0"/>
                </a:lnTo>
                <a:lnTo>
                  <a:pt x="200106" y="207862"/>
                </a:lnTo>
                <a:lnTo>
                  <a:pt x="0" y="208155"/>
                </a:lnTo>
                <a:close/>
              </a:path>
            </a:pathLst>
          </a:custGeom>
          <a:solidFill>
            <a:schemeClr val="bg2">
              <a:alpha val="85000"/>
            </a:schemeClr>
          </a:solidFill>
          <a:ln>
            <a:noFill/>
          </a:ln>
        </p:spPr>
      </p:sp>
      <p:sp>
        <p:nvSpPr>
          <p:cNvPr id="4" name="Google Shape;21;p4">
            <a:extLst>
              <a:ext uri="{FF2B5EF4-FFF2-40B4-BE49-F238E27FC236}">
                <a16:creationId xmlns:a16="http://schemas.microsoft.com/office/drawing/2014/main" id="{E36291F5-B959-124C-90B4-958A0E14C018}"/>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Please enjoy some refreshments</a:t>
            </a:r>
          </a:p>
        </p:txBody>
      </p:sp>
      <p:sp>
        <p:nvSpPr>
          <p:cNvPr id="5" name="Google Shape;23;p4">
            <a:extLst>
              <a:ext uri="{FF2B5EF4-FFF2-40B4-BE49-F238E27FC236}">
                <a16:creationId xmlns:a16="http://schemas.microsoft.com/office/drawing/2014/main" id="{B4BBEF31-5063-984E-AAE3-0F939069149F}"/>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2"/>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24;p4">
            <a:extLst>
              <a:ext uri="{FF2B5EF4-FFF2-40B4-BE49-F238E27FC236}">
                <a16:creationId xmlns:a16="http://schemas.microsoft.com/office/drawing/2014/main" id="{30EA12EE-261A-1942-ABF2-3E1AA1661EDB}"/>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2"/>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1;p4">
            <a:extLst>
              <a:ext uri="{FF2B5EF4-FFF2-40B4-BE49-F238E27FC236}">
                <a16:creationId xmlns:a16="http://schemas.microsoft.com/office/drawing/2014/main" id="{10717F1A-F462-E145-85C2-A708758CA108}"/>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Coffee</a:t>
            </a:r>
          </a:p>
        </p:txBody>
      </p:sp>
      <p:cxnSp>
        <p:nvCxnSpPr>
          <p:cNvPr id="8" name="Straight Connector 7">
            <a:extLst>
              <a:ext uri="{FF2B5EF4-FFF2-40B4-BE49-F238E27FC236}">
                <a16:creationId xmlns:a16="http://schemas.microsoft.com/office/drawing/2014/main" id="{C67A5FFB-D817-6D44-B39C-7AD92F95C026}"/>
              </a:ext>
            </a:extLst>
          </p:cNvPr>
          <p:cNvCxnSpPr/>
          <p:nvPr userDrawn="1"/>
        </p:nvCxnSpPr>
        <p:spPr>
          <a:xfrm>
            <a:off x="3978614" y="2666403"/>
            <a:ext cx="1196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2932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amp; Image">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id="{A3340FF0-03B7-CB47-91E4-E9EF056F7E79}"/>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73;p13">
            <a:extLst>
              <a:ext uri="{FF2B5EF4-FFF2-40B4-BE49-F238E27FC236}">
                <a16:creationId xmlns:a16="http://schemas.microsoft.com/office/drawing/2014/main" id="{4B110E11-93D3-AD48-A507-8BF4E57EC19F}"/>
              </a:ext>
            </a:extLst>
          </p:cNvPr>
          <p:cNvSpPr/>
          <p:nvPr userDrawn="1"/>
        </p:nvSpPr>
        <p:spPr>
          <a:xfrm>
            <a:off x="6907658"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4561E8D0-7088-0545-B381-5FF72374F8F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id="{4B21F783-4199-604A-B9E0-292EB6F9AAF6}"/>
              </a:ext>
            </a:extLst>
          </p:cNvPr>
          <p:cNvSpPr txBox="1">
            <a:spLocks noGrp="1"/>
          </p:cNvSpPr>
          <p:nvPr>
            <p:ph type="body" idx="1"/>
          </p:nvPr>
        </p:nvSpPr>
        <p:spPr>
          <a:xfrm>
            <a:off x="457200" y="1421050"/>
            <a:ext cx="4114800" cy="2885400"/>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a:p>
            <a:pPr lvl="0"/>
            <a:endParaRPr lang="en-GB" dirty="0"/>
          </a:p>
        </p:txBody>
      </p:sp>
      <p:pic>
        <p:nvPicPr>
          <p:cNvPr id="9" name="Graphic 8">
            <a:extLst>
              <a:ext uri="{FF2B5EF4-FFF2-40B4-BE49-F238E27FC236}">
                <a16:creationId xmlns:a16="http://schemas.microsoft.com/office/drawing/2014/main" id="{23BDDD94-2BE1-F14C-AED9-B39047D37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9C0F2234-0A23-2148-9B0E-AF21FF63AA29}"/>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5314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mp; Image Small">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id="{F210A2CB-7FA8-2B4A-9928-B2B994E75D51}"/>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C255709C-A653-2D4E-AF67-1C1D718C9DF0}"/>
              </a:ext>
            </a:extLst>
          </p:cNvPr>
          <p:cNvSpPr/>
          <p:nvPr userDrawn="1"/>
        </p:nvSpPr>
        <p:spPr>
          <a:xfrm>
            <a:off x="688287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20A9C4E6-9047-AB45-90BF-7C65332DB9CE}"/>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id="{8FB2213C-06DA-E740-B190-F0F6D4334800}"/>
              </a:ext>
            </a:extLst>
          </p:cNvPr>
          <p:cNvSpPr txBox="1">
            <a:spLocks noGrp="1"/>
          </p:cNvSpPr>
          <p:nvPr>
            <p:ph type="body" idx="1"/>
          </p:nvPr>
        </p:nvSpPr>
        <p:spPr>
          <a:xfrm>
            <a:off x="457199" y="1421050"/>
            <a:ext cx="5343899" cy="2885400"/>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pic>
        <p:nvPicPr>
          <p:cNvPr id="9" name="Graphic 8">
            <a:extLst>
              <a:ext uri="{FF2B5EF4-FFF2-40B4-BE49-F238E27FC236}">
                <a16:creationId xmlns:a16="http://schemas.microsoft.com/office/drawing/2014/main" id="{EA70377B-2991-2641-9FC4-047951EAB6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05EA9512-C030-E14C-85EE-8D1D2730CC49}"/>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011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No Imag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id="{CCEF8ED2-8496-3E46-A811-497579EFE9D3}"/>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E968CA53-867C-244E-92D8-041E9B16C6FE}"/>
              </a:ext>
            </a:extLst>
          </p:cNvPr>
          <p:cNvSpPr/>
          <p:nvPr userDrawn="1"/>
        </p:nvSpPr>
        <p:spPr>
          <a:xfrm>
            <a:off x="6925183"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4F8B7AC4-9239-5842-9410-BF16F4EFC517}"/>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id="{BE2CC0BD-71D4-224B-9889-5092C0E038FE}"/>
              </a:ext>
            </a:extLst>
          </p:cNvPr>
          <p:cNvSpPr txBox="1">
            <a:spLocks noGrp="1"/>
          </p:cNvSpPr>
          <p:nvPr>
            <p:ph type="body" idx="1"/>
          </p:nvPr>
        </p:nvSpPr>
        <p:spPr>
          <a:xfrm>
            <a:off x="457200" y="1421050"/>
            <a:ext cx="4114800" cy="2885400"/>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pic>
        <p:nvPicPr>
          <p:cNvPr id="9" name="Graphic 8">
            <a:extLst>
              <a:ext uri="{FF2B5EF4-FFF2-40B4-BE49-F238E27FC236}">
                <a16:creationId xmlns:a16="http://schemas.microsoft.com/office/drawing/2014/main" id="{C81A6314-2991-5846-B1A7-81696A278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7D06E372-E505-4446-BB69-86B085D6764A}"/>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0074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21">
            <a:lum/>
          </a:blip>
          <a:srcRect/>
          <a:stretch>
            <a:fillRect t="-16000" b="-1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7675"/>
            <a:ext cx="5343900" cy="7188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1pPr>
            <a:lvl2pPr lvl="1"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2pPr>
            <a:lvl3pPr lvl="2"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3pPr>
            <a:lvl4pPr lvl="3"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4pPr>
            <a:lvl5pPr lvl="4"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5pPr>
            <a:lvl6pPr lvl="5"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6pPr>
            <a:lvl7pPr lvl="6"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7pPr>
            <a:lvl8pPr lvl="7"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8pPr>
            <a:lvl9pPr lvl="8"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9pPr>
          </a:lstStyle>
          <a:p>
            <a:r>
              <a:rPr lang="en-GB" dirty="0"/>
              <a:t>Title goes here</a:t>
            </a:r>
            <a:endParaRPr dirty="0"/>
          </a:p>
        </p:txBody>
      </p:sp>
      <p:sp>
        <p:nvSpPr>
          <p:cNvPr id="7" name="Google Shape;7;p1"/>
          <p:cNvSpPr txBox="1">
            <a:spLocks noGrp="1"/>
          </p:cNvSpPr>
          <p:nvPr>
            <p:ph type="body" idx="1"/>
          </p:nvPr>
        </p:nvSpPr>
        <p:spPr>
          <a:xfrm>
            <a:off x="457200" y="1421049"/>
            <a:ext cx="4574700" cy="31230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News Cycle"/>
              <a:buChar char="╸"/>
              <a:defRPr sz="2400">
                <a:solidFill>
                  <a:schemeClr val="lt1"/>
                </a:solidFill>
                <a:latin typeface="News Cycle"/>
                <a:ea typeface="News Cycle"/>
                <a:cs typeface="News Cycle"/>
                <a:sym typeface="News Cycle"/>
              </a:defRPr>
            </a:lvl1pPr>
            <a:lvl2pPr marL="914400" lvl="1"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2pPr>
            <a:lvl3pPr marL="1371600" lvl="2"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3pPr>
            <a:lvl4pPr marL="1828800" lvl="3"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4pPr>
            <a:lvl5pPr marL="2286000" lvl="4"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5pPr>
            <a:lvl6pPr marL="2743200" lvl="5"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6pPr>
            <a:lvl7pPr marL="3200400" lvl="6"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7pPr>
            <a:lvl8pPr marL="3657600" lvl="7"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8pPr>
            <a:lvl9pPr marL="4114800" lvl="8"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9pPr>
          </a:lstStyle>
          <a:p>
            <a:r>
              <a:rPr lang="en-GB" dirty="0" err="1"/>
              <a:t>Kugjb</a:t>
            </a:r>
            <a:r>
              <a:rPr lang="en-GB" dirty="0"/>
              <a:t> </a:t>
            </a:r>
            <a:r>
              <a:rPr lang="en-GB" dirty="0" err="1"/>
              <a:t>mjhv</a:t>
            </a:r>
            <a:endParaRPr dirty="0"/>
          </a:p>
        </p:txBody>
      </p:sp>
      <p:cxnSp>
        <p:nvCxnSpPr>
          <p:cNvPr id="9" name="Google Shape;9;p1"/>
          <p:cNvCxnSpPr>
            <a:stCxn id="7" idx="1"/>
          </p:cNvCxnSpPr>
          <p:nvPr/>
        </p:nvCxnSpPr>
        <p:spPr>
          <a:xfrm>
            <a:off x="457200" y="2982549"/>
            <a:ext cx="0" cy="0"/>
          </a:xfrm>
          <a:prstGeom prst="straightConnector1">
            <a:avLst/>
          </a:prstGeom>
          <a:noFill/>
          <a:ln w="9525" cap="flat" cmpd="sng">
            <a:solidFill>
              <a:schemeClr val="dk2"/>
            </a:solidFill>
            <a:prstDash val="solid"/>
            <a:round/>
            <a:headEnd type="none" w="med" len="med"/>
            <a:tailEnd type="none" w="med" len="med"/>
          </a:ln>
        </p:spPr>
      </p:cxnSp>
      <p:sp>
        <p:nvSpPr>
          <p:cNvPr id="8" name="Rectangle 4">
            <a:extLst>
              <a:ext uri="{FF2B5EF4-FFF2-40B4-BE49-F238E27FC236}">
                <a16:creationId xmlns:a16="http://schemas.microsoft.com/office/drawing/2014/main" id="{2EF5862C-CDA6-EF48-93C1-715C5E8C862E}"/>
              </a:ext>
            </a:extLst>
          </p:cNvPr>
          <p:cNvSpPr/>
          <p:nvPr userDrawn="1"/>
        </p:nvSpPr>
        <p:spPr>
          <a:xfrm>
            <a:off x="7347230" y="4553776"/>
            <a:ext cx="1806498" cy="599451"/>
          </a:xfrm>
          <a:custGeom>
            <a:avLst/>
            <a:gdLst>
              <a:gd name="connsiteX0" fmla="*/ 0 w 1806498"/>
              <a:gd name="connsiteY0" fmla="*/ 0 h 599451"/>
              <a:gd name="connsiteX1" fmla="*/ 1806498 w 1806498"/>
              <a:gd name="connsiteY1" fmla="*/ 0 h 599451"/>
              <a:gd name="connsiteX2" fmla="*/ 1806498 w 1806498"/>
              <a:gd name="connsiteY2" fmla="*/ 599451 h 599451"/>
              <a:gd name="connsiteX3" fmla="*/ 0 w 1806498"/>
              <a:gd name="connsiteY3" fmla="*/ 599451 h 599451"/>
              <a:gd name="connsiteX4" fmla="*/ 0 w 1806498"/>
              <a:gd name="connsiteY4" fmla="*/ 0 h 599451"/>
              <a:gd name="connsiteX0" fmla="*/ 260196 w 1806498"/>
              <a:gd name="connsiteY0" fmla="*/ 0 h 599451"/>
              <a:gd name="connsiteX1" fmla="*/ 1806498 w 1806498"/>
              <a:gd name="connsiteY1" fmla="*/ 0 h 599451"/>
              <a:gd name="connsiteX2" fmla="*/ 1806498 w 1806498"/>
              <a:gd name="connsiteY2" fmla="*/ 599451 h 599451"/>
              <a:gd name="connsiteX3" fmla="*/ 0 w 1806498"/>
              <a:gd name="connsiteY3" fmla="*/ 599451 h 599451"/>
              <a:gd name="connsiteX4" fmla="*/ 260196 w 1806498"/>
              <a:gd name="connsiteY4" fmla="*/ 0 h 59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498" h="599451">
                <a:moveTo>
                  <a:pt x="260196" y="0"/>
                </a:moveTo>
                <a:lnTo>
                  <a:pt x="1806498" y="0"/>
                </a:lnTo>
                <a:lnTo>
                  <a:pt x="1806498" y="599451"/>
                </a:lnTo>
                <a:lnTo>
                  <a:pt x="0" y="599451"/>
                </a:lnTo>
                <a:lnTo>
                  <a:pt x="2601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1C384F-A371-0640-86E9-FB8CC7063A03}"/>
              </a:ext>
            </a:extLst>
          </p:cNvPr>
          <p:cNvSpPr txBox="1"/>
          <p:nvPr userDrawn="1"/>
        </p:nvSpPr>
        <p:spPr>
          <a:xfrm>
            <a:off x="7603592" y="4709340"/>
            <a:ext cx="1410510" cy="307777"/>
          </a:xfrm>
          <a:prstGeom prst="rect">
            <a:avLst/>
          </a:prstGeom>
          <a:noFill/>
        </p:spPr>
        <p:txBody>
          <a:bodyPr wrap="square" rtlCol="0">
            <a:spAutoFit/>
          </a:bodyPr>
          <a:lstStyle/>
          <a:p>
            <a:pPr algn="r"/>
            <a:r>
              <a:rPr lang="en-US" dirty="0">
                <a:solidFill>
                  <a:schemeClr val="bg1"/>
                </a:solidFill>
                <a:latin typeface="+mn-lt"/>
              </a:rPr>
              <a:t>www.3pb.co.uk</a:t>
            </a:r>
          </a:p>
        </p:txBody>
      </p:sp>
      <p:sp>
        <p:nvSpPr>
          <p:cNvPr id="2" name="TextBox 1">
            <a:extLst>
              <a:ext uri="{FF2B5EF4-FFF2-40B4-BE49-F238E27FC236}">
                <a16:creationId xmlns:a16="http://schemas.microsoft.com/office/drawing/2014/main" id="{9330DE33-B404-7D4F-93C3-2486B4432F07}"/>
              </a:ext>
            </a:extLst>
          </p:cNvPr>
          <p:cNvSpPr txBox="1"/>
          <p:nvPr userDrawn="1"/>
        </p:nvSpPr>
        <p:spPr>
          <a:xfrm>
            <a:off x="3204117" y="133815"/>
            <a:ext cx="184731" cy="307777"/>
          </a:xfrm>
          <a:prstGeom prst="rect">
            <a:avLst/>
          </a:prstGeom>
          <a:noFill/>
        </p:spPr>
        <p:txBody>
          <a:bodyPr wrap="none" rtlCol="0">
            <a:spAutoFit/>
          </a:bodyPr>
          <a:lstStyle/>
          <a:p>
            <a:endParaRPr lang="en-US" dirty="0"/>
          </a:p>
        </p:txBody>
      </p:sp>
    </p:spTree>
  </p:cSld>
  <p:clrMap bg1="lt1" tx1="dk1" bg2="dk2" tx2="lt2" accent1="accent1" accent2="accent2" accent3="accent3" accent4="accent4" accent5="accent5" accent6="accent6" hlink="hlink" folHlink="folHlink"/>
  <p:sldLayoutIdLst>
    <p:sldLayoutId id="2147483696"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82" r:id="rId11"/>
    <p:sldLayoutId id="2147483691" r:id="rId12"/>
    <p:sldLayoutId id="2147483697" r:id="rId13"/>
    <p:sldLayoutId id="2147483698" r:id="rId14"/>
    <p:sldLayoutId id="2147483699" r:id="rId15"/>
    <p:sldLayoutId id="2147483692" r:id="rId16"/>
    <p:sldLayoutId id="2147483693" r:id="rId17"/>
    <p:sldLayoutId id="2147483694" r:id="rId18"/>
    <p:sldLayoutId id="2147483695" r:id="rId1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eaLnBrk="1" hangingPunct="1">
        <a:lnSpc>
          <a:spcPct val="100000"/>
        </a:lnSpc>
        <a:spcBef>
          <a:spcPts val="0"/>
        </a:spcBef>
        <a:spcAft>
          <a:spcPts val="0"/>
        </a:spcAft>
        <a:buClr>
          <a:srgbClr val="000000"/>
        </a:buClr>
        <a:buFont typeface="Arial"/>
        <a:buNone/>
        <a:defRPr sz="1400" b="0" i="0" u="none" strike="noStrike" cap="none">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C40-DB34-5145-8DAD-EE66235813E1}"/>
              </a:ext>
            </a:extLst>
          </p:cNvPr>
          <p:cNvSpPr>
            <a:spLocks noGrp="1"/>
          </p:cNvSpPr>
          <p:nvPr>
            <p:ph type="ctrTitle"/>
          </p:nvPr>
        </p:nvSpPr>
        <p:spPr>
          <a:xfrm>
            <a:off x="457199" y="1873800"/>
            <a:ext cx="6462075" cy="1007400"/>
          </a:xfrm>
        </p:spPr>
        <p:txBody>
          <a:bodyPr/>
          <a:lstStyle/>
          <a:p>
            <a:pPr algn="just"/>
            <a:br>
              <a:rPr lang="en-GB" dirty="0"/>
            </a:br>
            <a:r>
              <a:rPr lang="en-GB" sz="3600" dirty="0"/>
              <a:t>Legal Safeguards in Education &amp; Care: Navigating Rights, SEND, and Advocacy</a:t>
            </a:r>
            <a:endParaRPr lang="en-US" sz="3600" dirty="0"/>
          </a:p>
        </p:txBody>
      </p:sp>
      <p:sp>
        <p:nvSpPr>
          <p:cNvPr id="3" name="Subtitle 2">
            <a:extLst>
              <a:ext uri="{FF2B5EF4-FFF2-40B4-BE49-F238E27FC236}">
                <a16:creationId xmlns:a16="http://schemas.microsoft.com/office/drawing/2014/main" id="{8FE062C4-E96A-AC42-AF6B-8B5C55772FF8}"/>
              </a:ext>
            </a:extLst>
          </p:cNvPr>
          <p:cNvSpPr>
            <a:spLocks noGrp="1"/>
          </p:cNvSpPr>
          <p:nvPr>
            <p:ph type="subTitle" idx="1"/>
          </p:nvPr>
        </p:nvSpPr>
        <p:spPr/>
        <p:txBody>
          <a:bodyPr/>
          <a:lstStyle/>
          <a:p>
            <a:r>
              <a:rPr lang="en-US" dirty="0"/>
              <a:t>Emma Waldron</a:t>
            </a:r>
          </a:p>
        </p:txBody>
      </p:sp>
    </p:spTree>
    <p:extLst>
      <p:ext uri="{BB962C8B-B14F-4D97-AF65-F5344CB8AC3E}">
        <p14:creationId xmlns:p14="http://schemas.microsoft.com/office/powerpoint/2010/main" val="81337162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DC4F-82DB-FA5C-A0B4-68A538C8178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2705CFD-6D24-849F-272A-6BF6976A2B52}"/>
              </a:ext>
            </a:extLst>
          </p:cNvPr>
          <p:cNvSpPr>
            <a:spLocks noGrp="1"/>
          </p:cNvSpPr>
          <p:nvPr>
            <p:ph type="title"/>
          </p:nvPr>
        </p:nvSpPr>
        <p:spPr>
          <a:xfrm>
            <a:off x="457200" y="587675"/>
            <a:ext cx="5343900" cy="718800"/>
          </a:xfrm>
        </p:spPr>
        <p:txBody>
          <a:bodyPr/>
          <a:lstStyle/>
          <a:p>
            <a:r>
              <a:rPr lang="en-US" sz="2800" dirty="0"/>
              <a:t>The Role of the VSH</a:t>
            </a:r>
          </a:p>
        </p:txBody>
      </p:sp>
      <p:sp>
        <p:nvSpPr>
          <p:cNvPr id="9" name="Text Placeholder 2">
            <a:extLst>
              <a:ext uri="{FF2B5EF4-FFF2-40B4-BE49-F238E27FC236}">
                <a16:creationId xmlns:a16="http://schemas.microsoft.com/office/drawing/2014/main" id="{0629A0D2-30C5-54B6-D85F-75746AF9DA95}"/>
              </a:ext>
            </a:extLst>
          </p:cNvPr>
          <p:cNvSpPr>
            <a:spLocks noGrp="1"/>
          </p:cNvSpPr>
          <p:nvPr>
            <p:ph type="body" idx="1"/>
          </p:nvPr>
        </p:nvSpPr>
        <p:spPr>
          <a:xfrm>
            <a:off x="457199" y="1421050"/>
            <a:ext cx="5343899" cy="2885400"/>
          </a:xfrm>
        </p:spPr>
        <p:txBody>
          <a:bodyPr>
            <a:normAutofit fontScale="85000" lnSpcReduction="20000"/>
          </a:bodyPr>
          <a:lstStyle/>
          <a:p>
            <a:pPr algn="just"/>
            <a:r>
              <a:rPr lang="en-GB" dirty="0"/>
              <a:t>LAs are bound by the s99 of CFA 2014 (which amended section 22 of the Children Act 1989) to appoint an officer who is an employee of that or another authority. </a:t>
            </a:r>
            <a:r>
              <a:rPr lang="en-GB" b="1" dirty="0"/>
              <a:t>That officer must promote the educational achievement of LAC</a:t>
            </a:r>
            <a:r>
              <a:rPr lang="en-GB" dirty="0"/>
              <a:t>.</a:t>
            </a:r>
          </a:p>
          <a:p>
            <a:pPr algn="just"/>
            <a:r>
              <a:rPr lang="en-GB" dirty="0"/>
              <a:t>SEND departments should work closely with the VSH as well as social workers to ensure that local authorities have </a:t>
            </a:r>
            <a:r>
              <a:rPr lang="en-GB" b="1" dirty="0"/>
              <a:t>effective and joined-up processes </a:t>
            </a:r>
            <a:r>
              <a:rPr lang="en-GB" dirty="0"/>
              <a:t>for meeting the SEN of looked after children.</a:t>
            </a:r>
          </a:p>
          <a:p>
            <a:endParaRPr lang="en-GB" dirty="0"/>
          </a:p>
        </p:txBody>
      </p:sp>
    </p:spTree>
    <p:extLst>
      <p:ext uri="{BB962C8B-B14F-4D97-AF65-F5344CB8AC3E}">
        <p14:creationId xmlns:p14="http://schemas.microsoft.com/office/powerpoint/2010/main" val="264740335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0F630-611A-79CD-E01F-C25D7088ABF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EF25B7F-42EF-A56D-4534-5A336FAFD115}"/>
              </a:ext>
            </a:extLst>
          </p:cNvPr>
          <p:cNvSpPr>
            <a:spLocks noGrp="1"/>
          </p:cNvSpPr>
          <p:nvPr>
            <p:ph type="body" idx="1"/>
          </p:nvPr>
        </p:nvSpPr>
        <p:spPr>
          <a:xfrm>
            <a:off x="457199" y="1421050"/>
            <a:ext cx="5797604" cy="2885400"/>
          </a:xfrm>
        </p:spPr>
        <p:txBody>
          <a:bodyPr>
            <a:normAutofit fontScale="85000" lnSpcReduction="20000"/>
          </a:bodyPr>
          <a:lstStyle/>
          <a:p>
            <a:pPr algn="just"/>
            <a:r>
              <a:rPr lang="en-GB" dirty="0"/>
              <a:t>LAs have </a:t>
            </a:r>
            <a:r>
              <a:rPr lang="en-GB" b="1" dirty="0"/>
              <a:t>a duty to act under care planning statutory guidance issued by the Secretary of State </a:t>
            </a:r>
            <a:r>
              <a:rPr lang="en-GB" dirty="0"/>
              <a:t>when exercising their social services functions with regard to the children they look after. </a:t>
            </a:r>
          </a:p>
          <a:p>
            <a:pPr algn="just"/>
            <a:r>
              <a:rPr lang="en-GB" dirty="0"/>
              <a:t>Every LAC should have a PEP which forms the education component of their overall care plan. This should be </a:t>
            </a:r>
            <a:r>
              <a:rPr lang="en-GB" b="1" dirty="0"/>
              <a:t>developed and reviewed </a:t>
            </a:r>
            <a:r>
              <a:rPr lang="en-GB" dirty="0"/>
              <a:t>to ensure it is up to date and implemented. </a:t>
            </a:r>
          </a:p>
          <a:p>
            <a:pPr algn="just"/>
            <a:r>
              <a:rPr lang="en-GB" dirty="0"/>
              <a:t>Where there is an EHCP, this should work in harmony with a Care Plan and PEP.</a:t>
            </a:r>
          </a:p>
        </p:txBody>
      </p:sp>
      <p:sp>
        <p:nvSpPr>
          <p:cNvPr id="6" name="Title 1">
            <a:extLst>
              <a:ext uri="{FF2B5EF4-FFF2-40B4-BE49-F238E27FC236}">
                <a16:creationId xmlns:a16="http://schemas.microsoft.com/office/drawing/2014/main" id="{54A9CE54-74A7-9E29-CFB9-C2C306FA77F4}"/>
              </a:ext>
            </a:extLst>
          </p:cNvPr>
          <p:cNvSpPr>
            <a:spLocks noGrp="1"/>
          </p:cNvSpPr>
          <p:nvPr>
            <p:ph type="title"/>
          </p:nvPr>
        </p:nvSpPr>
        <p:spPr>
          <a:xfrm>
            <a:off x="457200" y="587675"/>
            <a:ext cx="5343900" cy="718800"/>
          </a:xfrm>
        </p:spPr>
        <p:txBody>
          <a:bodyPr/>
          <a:lstStyle/>
          <a:p>
            <a:r>
              <a:rPr lang="en-US" dirty="0"/>
              <a:t>Planning around the LAC</a:t>
            </a:r>
          </a:p>
        </p:txBody>
      </p:sp>
    </p:spTree>
    <p:extLst>
      <p:ext uri="{BB962C8B-B14F-4D97-AF65-F5344CB8AC3E}">
        <p14:creationId xmlns:p14="http://schemas.microsoft.com/office/powerpoint/2010/main" val="104145171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B9B82-574A-EBE4-1708-F286DB55026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4216D0-C762-036D-D5C7-505BE60D1FFD}"/>
              </a:ext>
            </a:extLst>
          </p:cNvPr>
          <p:cNvSpPr>
            <a:spLocks noGrp="1"/>
          </p:cNvSpPr>
          <p:nvPr>
            <p:ph type="body" idx="1"/>
          </p:nvPr>
        </p:nvSpPr>
        <p:spPr>
          <a:xfrm>
            <a:off x="457199" y="1421050"/>
            <a:ext cx="5797604" cy="2885400"/>
          </a:xfrm>
        </p:spPr>
        <p:txBody>
          <a:bodyPr>
            <a:normAutofit fontScale="92500" lnSpcReduction="20000"/>
          </a:bodyPr>
          <a:lstStyle/>
          <a:p>
            <a:pPr algn="just"/>
            <a:r>
              <a:rPr lang="en-GB" dirty="0"/>
              <a:t>A legally enforceable document, akin to a contract.</a:t>
            </a:r>
          </a:p>
          <a:p>
            <a:pPr algn="just"/>
            <a:r>
              <a:rPr lang="en-GB" dirty="0"/>
              <a:t>Should be </a:t>
            </a:r>
            <a:r>
              <a:rPr lang="en-GB" b="1" dirty="0"/>
              <a:t>clear, detailed and specific.</a:t>
            </a:r>
          </a:p>
          <a:p>
            <a:pPr algn="just"/>
            <a:r>
              <a:rPr lang="en-GB" b="1" dirty="0"/>
              <a:t>Section B (need) informs F (provision) which informs I (placement)</a:t>
            </a:r>
          </a:p>
          <a:p>
            <a:pPr algn="just"/>
            <a:r>
              <a:rPr lang="en-GB" b="1" dirty="0"/>
              <a:t>Opportunity now for the Tribunal to make recommendations in respect of health and social care under its Extended Powers.</a:t>
            </a:r>
          </a:p>
          <a:p>
            <a:pPr algn="just"/>
            <a:r>
              <a:rPr lang="en-GB" dirty="0"/>
              <a:t>EHCPs should be reviewed at least annually.</a:t>
            </a:r>
          </a:p>
        </p:txBody>
      </p:sp>
      <p:sp>
        <p:nvSpPr>
          <p:cNvPr id="6" name="Title 1">
            <a:extLst>
              <a:ext uri="{FF2B5EF4-FFF2-40B4-BE49-F238E27FC236}">
                <a16:creationId xmlns:a16="http://schemas.microsoft.com/office/drawing/2014/main" id="{5E05EE9B-A1F3-8F43-EC0A-0A71AE1FBFB7}"/>
              </a:ext>
            </a:extLst>
          </p:cNvPr>
          <p:cNvSpPr>
            <a:spLocks noGrp="1"/>
          </p:cNvSpPr>
          <p:nvPr>
            <p:ph type="title"/>
          </p:nvPr>
        </p:nvSpPr>
        <p:spPr>
          <a:xfrm>
            <a:off x="457200" y="587675"/>
            <a:ext cx="5343900" cy="718800"/>
          </a:xfrm>
        </p:spPr>
        <p:txBody>
          <a:bodyPr/>
          <a:lstStyle/>
          <a:p>
            <a:r>
              <a:rPr lang="en-US" dirty="0"/>
              <a:t>EHCPs for LAC</a:t>
            </a:r>
          </a:p>
        </p:txBody>
      </p:sp>
    </p:spTree>
    <p:extLst>
      <p:ext uri="{BB962C8B-B14F-4D97-AF65-F5344CB8AC3E}">
        <p14:creationId xmlns:p14="http://schemas.microsoft.com/office/powerpoint/2010/main" val="55977653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AB0C2-8266-3542-97E3-241A5577A5A5}"/>
              </a:ext>
            </a:extLst>
          </p:cNvPr>
          <p:cNvSpPr>
            <a:spLocks noGrp="1"/>
          </p:cNvSpPr>
          <p:nvPr>
            <p:ph type="body" idx="1"/>
          </p:nvPr>
        </p:nvSpPr>
        <p:spPr/>
        <p:txBody>
          <a:bodyPr/>
          <a:lstStyle/>
          <a:p>
            <a:r>
              <a:rPr lang="en-US" dirty="0"/>
              <a:t>“</a:t>
            </a:r>
            <a:r>
              <a:rPr lang="en-GB" dirty="0"/>
              <a:t>so specific and so clear as to leave no room for doubt as to what has been decided is necessary in the individual case.’</a:t>
            </a:r>
            <a:r>
              <a:rPr lang="en-US" dirty="0"/>
              <a:t>”</a:t>
            </a:r>
          </a:p>
        </p:txBody>
      </p:sp>
      <p:sp>
        <p:nvSpPr>
          <p:cNvPr id="3" name="Text Placeholder 2">
            <a:extLst>
              <a:ext uri="{FF2B5EF4-FFF2-40B4-BE49-F238E27FC236}">
                <a16:creationId xmlns:a16="http://schemas.microsoft.com/office/drawing/2014/main" id="{4B74B3A7-1D3B-0744-98EB-0CC1ABB7B649}"/>
              </a:ext>
            </a:extLst>
          </p:cNvPr>
          <p:cNvSpPr>
            <a:spLocks noGrp="1"/>
          </p:cNvSpPr>
          <p:nvPr>
            <p:ph type="body" sz="quarter" idx="11"/>
          </p:nvPr>
        </p:nvSpPr>
        <p:spPr/>
        <p:txBody>
          <a:bodyPr/>
          <a:lstStyle/>
          <a:p>
            <a:r>
              <a:rPr lang="en-GB" dirty="0"/>
              <a:t>L v Clarke and Somerset and Somerset [1998] ELR 129</a:t>
            </a:r>
            <a:endParaRPr lang="en-US" dirty="0"/>
          </a:p>
        </p:txBody>
      </p:sp>
    </p:spTree>
    <p:extLst>
      <p:ext uri="{BB962C8B-B14F-4D97-AF65-F5344CB8AC3E}">
        <p14:creationId xmlns:p14="http://schemas.microsoft.com/office/powerpoint/2010/main" val="185566291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46ECC-5AFC-1443-9289-6DCE26E63067}"/>
              </a:ext>
            </a:extLst>
          </p:cNvPr>
          <p:cNvSpPr>
            <a:spLocks noGrp="1"/>
          </p:cNvSpPr>
          <p:nvPr>
            <p:ph type="body" idx="1"/>
          </p:nvPr>
        </p:nvSpPr>
        <p:spPr>
          <a:xfrm>
            <a:off x="457199" y="1421050"/>
            <a:ext cx="5797604" cy="2885400"/>
          </a:xfrm>
        </p:spPr>
        <p:txBody>
          <a:bodyPr>
            <a:normAutofit/>
          </a:bodyPr>
          <a:lstStyle/>
          <a:p>
            <a:r>
              <a:rPr lang="en-GB" dirty="0"/>
              <a:t>LAs must have regard to the need to support the child or YP in order to facilitate the development of the child or young person and to help him/her to achieve the best possible educational and other outcomes.</a:t>
            </a:r>
            <a:endParaRPr lang="en-US" dirty="0"/>
          </a:p>
        </p:txBody>
      </p:sp>
      <p:sp>
        <p:nvSpPr>
          <p:cNvPr id="6" name="Title 1">
            <a:extLst>
              <a:ext uri="{FF2B5EF4-FFF2-40B4-BE49-F238E27FC236}">
                <a16:creationId xmlns:a16="http://schemas.microsoft.com/office/drawing/2014/main" id="{C71E5AC3-6B83-44D6-8D65-13D807A27148}"/>
              </a:ext>
            </a:extLst>
          </p:cNvPr>
          <p:cNvSpPr>
            <a:spLocks noGrp="1"/>
          </p:cNvSpPr>
          <p:nvPr>
            <p:ph type="title"/>
          </p:nvPr>
        </p:nvSpPr>
        <p:spPr>
          <a:xfrm>
            <a:off x="457200" y="587675"/>
            <a:ext cx="5343900" cy="718800"/>
          </a:xfrm>
        </p:spPr>
        <p:txBody>
          <a:bodyPr/>
          <a:lstStyle/>
          <a:p>
            <a:r>
              <a:rPr lang="en-US" dirty="0"/>
              <a:t>Section 19 CFA 2014</a:t>
            </a:r>
          </a:p>
        </p:txBody>
      </p:sp>
    </p:spTree>
    <p:extLst>
      <p:ext uri="{BB962C8B-B14F-4D97-AF65-F5344CB8AC3E}">
        <p14:creationId xmlns:p14="http://schemas.microsoft.com/office/powerpoint/2010/main" val="377838633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33E3A-D8D0-B06D-A28A-A16A401ABC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85CA20F-927A-4268-01DB-E2C71410B1A0}"/>
              </a:ext>
            </a:extLst>
          </p:cNvPr>
          <p:cNvSpPr>
            <a:spLocks noGrp="1"/>
          </p:cNvSpPr>
          <p:nvPr>
            <p:ph type="body" idx="1"/>
          </p:nvPr>
        </p:nvSpPr>
        <p:spPr>
          <a:xfrm>
            <a:off x="457199" y="1421050"/>
            <a:ext cx="5797604" cy="2885400"/>
          </a:xfrm>
        </p:spPr>
        <p:txBody>
          <a:bodyPr>
            <a:normAutofit fontScale="62500" lnSpcReduction="20000"/>
          </a:bodyPr>
          <a:lstStyle/>
          <a:p>
            <a:pPr marL="571500" indent="-457200">
              <a:buAutoNum type="arabicPeriod"/>
            </a:pPr>
            <a:r>
              <a:rPr lang="en-GB" b="1" dirty="0"/>
              <a:t>Ensure care staff and school staff are adequately trained to meet the particular SEND of LAC. Often this will lead to there being a necessity for Trauma informed approaches</a:t>
            </a:r>
            <a:endParaRPr lang="en-GB" dirty="0"/>
          </a:p>
          <a:p>
            <a:pPr marL="571500" indent="-457200">
              <a:buAutoNum type="arabicPeriod"/>
            </a:pPr>
            <a:r>
              <a:rPr lang="en-GB" b="1" dirty="0"/>
              <a:t>Draw on the expertise of the VSH</a:t>
            </a:r>
            <a:r>
              <a:rPr lang="en-GB" dirty="0"/>
              <a:t>. </a:t>
            </a:r>
          </a:p>
          <a:p>
            <a:pPr marL="571500" indent="-457200">
              <a:buAutoNum type="arabicPeriod"/>
            </a:pPr>
            <a:r>
              <a:rPr lang="en-GB" b="1" dirty="0"/>
              <a:t>If you suspect a child’s SEN are not being met and that child is not in receipt of an EHCP, consider applying for an EHCNA.</a:t>
            </a:r>
            <a:r>
              <a:rPr lang="en-GB" dirty="0"/>
              <a:t> The local authority (as the corporate parent), a foster parent, the child's social worker, an advocate, or other professionals could make a request for an EHCNA.</a:t>
            </a:r>
          </a:p>
          <a:p>
            <a:pPr marL="571500" indent="-457200">
              <a:buAutoNum type="arabicPeriod"/>
            </a:pPr>
            <a:r>
              <a:rPr lang="en-GB" b="1" dirty="0"/>
              <a:t>Is any EHCP clear, detailed and specific so as to be capable of being legally enforced? Where a child has an EHCP and provision is not being delivered, consider JR.</a:t>
            </a:r>
          </a:p>
          <a:p>
            <a:pPr marL="571500" indent="-457200">
              <a:buAutoNum type="arabicPeriod"/>
            </a:pPr>
            <a:r>
              <a:rPr lang="en-GB" b="1" dirty="0"/>
              <a:t>If there is a risk of PEX, emergency AR.</a:t>
            </a:r>
            <a:endParaRPr lang="en-GB" dirty="0"/>
          </a:p>
        </p:txBody>
      </p:sp>
      <p:sp>
        <p:nvSpPr>
          <p:cNvPr id="6" name="Title 1">
            <a:extLst>
              <a:ext uri="{FF2B5EF4-FFF2-40B4-BE49-F238E27FC236}">
                <a16:creationId xmlns:a16="http://schemas.microsoft.com/office/drawing/2014/main" id="{73806C01-B29E-DE75-455E-F21512F5B2A8}"/>
              </a:ext>
            </a:extLst>
          </p:cNvPr>
          <p:cNvSpPr>
            <a:spLocks noGrp="1"/>
          </p:cNvSpPr>
          <p:nvPr>
            <p:ph type="title"/>
          </p:nvPr>
        </p:nvSpPr>
        <p:spPr>
          <a:xfrm>
            <a:off x="457200" y="587675"/>
            <a:ext cx="5343900" cy="718800"/>
          </a:xfrm>
        </p:spPr>
        <p:txBody>
          <a:bodyPr/>
          <a:lstStyle/>
          <a:p>
            <a:r>
              <a:rPr lang="en-US" dirty="0"/>
              <a:t>Top Tips</a:t>
            </a:r>
          </a:p>
        </p:txBody>
      </p:sp>
    </p:spTree>
    <p:extLst>
      <p:ext uri="{BB962C8B-B14F-4D97-AF65-F5344CB8AC3E}">
        <p14:creationId xmlns:p14="http://schemas.microsoft.com/office/powerpoint/2010/main" val="167240626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49E1F-3F77-914E-AD2F-0663BE39ECF7}"/>
              </a:ext>
            </a:extLst>
          </p:cNvPr>
          <p:cNvSpPr>
            <a:spLocks noGrp="1"/>
          </p:cNvSpPr>
          <p:nvPr>
            <p:ph type="body" idx="1"/>
          </p:nvPr>
        </p:nvSpPr>
        <p:spPr/>
        <p:txBody>
          <a:bodyPr/>
          <a:lstStyle/>
          <a:p>
            <a:r>
              <a:rPr lang="en-US" dirty="0"/>
              <a:t>Questions Welcome</a:t>
            </a:r>
          </a:p>
        </p:txBody>
      </p:sp>
      <p:sp>
        <p:nvSpPr>
          <p:cNvPr id="3" name="Text Placeholder 2">
            <a:extLst>
              <a:ext uri="{FF2B5EF4-FFF2-40B4-BE49-F238E27FC236}">
                <a16:creationId xmlns:a16="http://schemas.microsoft.com/office/drawing/2014/main" id="{EB90D30A-71A3-A04D-986B-B6ABDE24FE74}"/>
              </a:ext>
            </a:extLst>
          </p:cNvPr>
          <p:cNvSpPr>
            <a:spLocks noGrp="1"/>
          </p:cNvSpPr>
          <p:nvPr>
            <p:ph type="body" idx="10"/>
          </p:nvPr>
        </p:nvSpPr>
        <p:spPr/>
        <p:txBody>
          <a:bodyPr/>
          <a:lstStyle/>
          <a:p>
            <a:r>
              <a:rPr lang="en-US" dirty="0"/>
              <a:t>It’s time for Questions &amp; Answers</a:t>
            </a:r>
          </a:p>
        </p:txBody>
      </p:sp>
    </p:spTree>
    <p:extLst>
      <p:ext uri="{BB962C8B-B14F-4D97-AF65-F5344CB8AC3E}">
        <p14:creationId xmlns:p14="http://schemas.microsoft.com/office/powerpoint/2010/main" val="141111619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84A8-91B6-654C-8958-B1AB084A1C2D}"/>
              </a:ext>
            </a:extLst>
          </p:cNvPr>
          <p:cNvSpPr>
            <a:spLocks noGrp="1"/>
          </p:cNvSpPr>
          <p:nvPr>
            <p:ph type="title"/>
          </p:nvPr>
        </p:nvSpPr>
        <p:spPr/>
        <p:txBody>
          <a:bodyPr/>
          <a:lstStyle/>
          <a:p>
            <a:r>
              <a:rPr lang="en-US" dirty="0"/>
              <a:t>Today’s Agenda</a:t>
            </a:r>
          </a:p>
        </p:txBody>
      </p:sp>
      <p:sp>
        <p:nvSpPr>
          <p:cNvPr id="3" name="Text Placeholder 2">
            <a:extLst>
              <a:ext uri="{FF2B5EF4-FFF2-40B4-BE49-F238E27FC236}">
                <a16:creationId xmlns:a16="http://schemas.microsoft.com/office/drawing/2014/main" id="{59F427BC-DB82-F845-96E0-DD406E8959C0}"/>
              </a:ext>
            </a:extLst>
          </p:cNvPr>
          <p:cNvSpPr>
            <a:spLocks noGrp="1"/>
          </p:cNvSpPr>
          <p:nvPr>
            <p:ph type="body" idx="1"/>
          </p:nvPr>
        </p:nvSpPr>
        <p:spPr>
          <a:xfrm>
            <a:off x="457200" y="1421050"/>
            <a:ext cx="5500540" cy="2885400"/>
          </a:xfrm>
        </p:spPr>
        <p:txBody>
          <a:bodyPr/>
          <a:lstStyle/>
          <a:p>
            <a:pPr algn="just"/>
            <a:r>
              <a:rPr lang="en-US" dirty="0"/>
              <a:t>The interplay between education, safeguarding and care</a:t>
            </a:r>
          </a:p>
          <a:p>
            <a:pPr algn="just"/>
            <a:r>
              <a:rPr lang="en-US" dirty="0"/>
              <a:t>Exploring the relationship between children with SEND and children in care</a:t>
            </a:r>
          </a:p>
          <a:p>
            <a:pPr algn="just"/>
            <a:r>
              <a:rPr lang="en-US" dirty="0"/>
              <a:t>Protecting legal rights and safeguarding children with SEND in care</a:t>
            </a:r>
          </a:p>
        </p:txBody>
      </p:sp>
    </p:spTree>
    <p:extLst>
      <p:ext uri="{BB962C8B-B14F-4D97-AF65-F5344CB8AC3E}">
        <p14:creationId xmlns:p14="http://schemas.microsoft.com/office/powerpoint/2010/main" val="77187492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8E7-3224-0047-8322-F1A096095B90}"/>
              </a:ext>
            </a:extLst>
          </p:cNvPr>
          <p:cNvSpPr>
            <a:spLocks noGrp="1"/>
          </p:cNvSpPr>
          <p:nvPr>
            <p:ph type="title"/>
          </p:nvPr>
        </p:nvSpPr>
        <p:spPr>
          <a:xfrm>
            <a:off x="457199" y="587675"/>
            <a:ext cx="5828339" cy="718800"/>
          </a:xfrm>
        </p:spPr>
        <p:txBody>
          <a:bodyPr/>
          <a:lstStyle/>
          <a:p>
            <a:r>
              <a:rPr lang="en-US" dirty="0"/>
              <a:t>The interplay between education, safeguarding and care</a:t>
            </a:r>
          </a:p>
        </p:txBody>
      </p:sp>
      <p:sp>
        <p:nvSpPr>
          <p:cNvPr id="3" name="Text Placeholder 2">
            <a:extLst>
              <a:ext uri="{FF2B5EF4-FFF2-40B4-BE49-F238E27FC236}">
                <a16:creationId xmlns:a16="http://schemas.microsoft.com/office/drawing/2014/main" id="{34C5EF67-D636-054E-8103-A8356E6BC3B9}"/>
              </a:ext>
            </a:extLst>
          </p:cNvPr>
          <p:cNvSpPr>
            <a:spLocks noGrp="1"/>
          </p:cNvSpPr>
          <p:nvPr>
            <p:ph type="body" idx="1"/>
          </p:nvPr>
        </p:nvSpPr>
        <p:spPr>
          <a:xfrm>
            <a:off x="457198" y="1421050"/>
            <a:ext cx="6358381" cy="2885400"/>
          </a:xfrm>
        </p:spPr>
        <p:txBody>
          <a:bodyPr>
            <a:normAutofit/>
          </a:bodyPr>
          <a:lstStyle/>
          <a:p>
            <a:pPr marL="457200" indent="-342900" algn="just">
              <a:buFont typeface="Arial" panose="020B0604020202020204" pitchFamily="34" charset="0"/>
              <a:buChar char="•"/>
            </a:pPr>
            <a:r>
              <a:rPr lang="en-US" dirty="0"/>
              <a:t>We </a:t>
            </a:r>
            <a:r>
              <a:rPr lang="en-US" u="sng" dirty="0"/>
              <a:t>all</a:t>
            </a:r>
            <a:r>
              <a:rPr lang="en-US" dirty="0"/>
              <a:t> have an important part to play in safeguarding.</a:t>
            </a:r>
          </a:p>
          <a:p>
            <a:pPr marL="457200" indent="-342900" algn="just">
              <a:buFont typeface="Arial" panose="020B0604020202020204" pitchFamily="34" charset="0"/>
              <a:buChar char="•"/>
            </a:pPr>
            <a:r>
              <a:rPr lang="en-US" dirty="0"/>
              <a:t>A failure to adequately safeguard can lead to serious repercussions for educational or care settings both from a regulatory perspective but also from a civil law perspective (e.g. a negligence claim). </a:t>
            </a:r>
          </a:p>
        </p:txBody>
      </p:sp>
    </p:spTree>
    <p:extLst>
      <p:ext uri="{BB962C8B-B14F-4D97-AF65-F5344CB8AC3E}">
        <p14:creationId xmlns:p14="http://schemas.microsoft.com/office/powerpoint/2010/main" val="13216658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B7237-B6A8-2223-781E-FA3591566C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F1AB091-3C0D-339B-0770-F6B58A4D497E}"/>
              </a:ext>
            </a:extLst>
          </p:cNvPr>
          <p:cNvSpPr>
            <a:spLocks noGrp="1"/>
          </p:cNvSpPr>
          <p:nvPr>
            <p:ph type="body" idx="1"/>
          </p:nvPr>
        </p:nvSpPr>
        <p:spPr>
          <a:xfrm>
            <a:off x="457199" y="1421050"/>
            <a:ext cx="6113930" cy="2885400"/>
          </a:xfrm>
        </p:spPr>
        <p:txBody>
          <a:bodyPr>
            <a:noAutofit/>
          </a:bodyPr>
          <a:lstStyle/>
          <a:p>
            <a:pPr marL="114300" indent="0" algn="just">
              <a:buNone/>
            </a:pPr>
            <a:r>
              <a:rPr lang="en-GB" sz="1600" dirty="0"/>
              <a:t>(1) A child or young person has special educational needs if he or she has a learning difficulty or disability which calls for special educational provision to be made for him or her.</a:t>
            </a:r>
          </a:p>
          <a:p>
            <a:pPr marL="114300" indent="0" algn="just">
              <a:buNone/>
            </a:pPr>
            <a:r>
              <a:rPr lang="en-GB" sz="1600" dirty="0"/>
              <a:t>(2) A child of compulsory school age or a young person has a learning difficulty or disability if he or she—</a:t>
            </a:r>
          </a:p>
          <a:p>
            <a:pPr marL="114300" indent="0" algn="just">
              <a:buNone/>
            </a:pPr>
            <a:r>
              <a:rPr lang="en-GB" sz="1600" dirty="0"/>
              <a:t>(a) has a significantly greater difficulty in learning than the majority of others of the same age, or</a:t>
            </a:r>
          </a:p>
          <a:p>
            <a:pPr marL="114300" indent="0" algn="just">
              <a:buNone/>
            </a:pPr>
            <a:r>
              <a:rPr lang="en-GB" sz="1600" dirty="0"/>
              <a:t>(b) has a disability which prevents or hinders him or her from making use of facilities of a kind generally provided for others of the same age in mainstream schools or mainstream post-16 institutions.</a:t>
            </a:r>
          </a:p>
        </p:txBody>
      </p:sp>
      <p:sp>
        <p:nvSpPr>
          <p:cNvPr id="6" name="Title 1">
            <a:extLst>
              <a:ext uri="{FF2B5EF4-FFF2-40B4-BE49-F238E27FC236}">
                <a16:creationId xmlns:a16="http://schemas.microsoft.com/office/drawing/2014/main" id="{305779F0-264C-016A-A558-5B6C81F6AF9A}"/>
              </a:ext>
            </a:extLst>
          </p:cNvPr>
          <p:cNvSpPr>
            <a:spLocks noGrp="1"/>
          </p:cNvSpPr>
          <p:nvPr>
            <p:ph type="title"/>
          </p:nvPr>
        </p:nvSpPr>
        <p:spPr>
          <a:xfrm>
            <a:off x="457200" y="587675"/>
            <a:ext cx="5343900" cy="718800"/>
          </a:xfrm>
        </p:spPr>
        <p:txBody>
          <a:bodyPr/>
          <a:lstStyle/>
          <a:p>
            <a:r>
              <a:rPr lang="en-US" dirty="0"/>
              <a:t>What do we mean by “SEN”?</a:t>
            </a:r>
          </a:p>
        </p:txBody>
      </p:sp>
    </p:spTree>
    <p:extLst>
      <p:ext uri="{BB962C8B-B14F-4D97-AF65-F5344CB8AC3E}">
        <p14:creationId xmlns:p14="http://schemas.microsoft.com/office/powerpoint/2010/main" val="84288535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7C29C-E28C-BC2F-DA3A-073A2C4A58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5D3C0C-A0D4-0300-7C06-16A102E73C66}"/>
              </a:ext>
            </a:extLst>
          </p:cNvPr>
          <p:cNvSpPr>
            <a:spLocks noGrp="1"/>
          </p:cNvSpPr>
          <p:nvPr>
            <p:ph type="body" idx="1"/>
          </p:nvPr>
        </p:nvSpPr>
        <p:spPr>
          <a:xfrm>
            <a:off x="457199" y="1421050"/>
            <a:ext cx="6355977" cy="2885400"/>
          </a:xfrm>
        </p:spPr>
        <p:txBody>
          <a:bodyPr>
            <a:noAutofit/>
          </a:bodyPr>
          <a:lstStyle/>
          <a:p>
            <a:pPr marL="114300" indent="0" algn="just">
              <a:buNone/>
            </a:pPr>
            <a:r>
              <a:rPr lang="en-GB" sz="1600" dirty="0"/>
              <a:t>(3) A child under compulsory school age has a learning difficulty or disability if he or she is likely to be within subsection (2) when of compulsory school age (or would be likely, if no special educational provision were made).</a:t>
            </a:r>
          </a:p>
          <a:p>
            <a:pPr marL="114300" indent="0" algn="just">
              <a:buNone/>
            </a:pPr>
            <a:r>
              <a:rPr lang="en-GB" sz="1600" dirty="0"/>
              <a:t>(4) A child or young person does not have a learning difficulty or disability solely because the language (or form of language) in which he or she is or will be taught is different from a language (or form of language) which is or has been spoken at home.</a:t>
            </a:r>
          </a:p>
          <a:p>
            <a:pPr marL="114300" indent="0" algn="just">
              <a:buNone/>
            </a:pPr>
            <a:endParaRPr lang="en-GB" sz="1200" dirty="0"/>
          </a:p>
        </p:txBody>
      </p:sp>
      <p:sp>
        <p:nvSpPr>
          <p:cNvPr id="6" name="Title 1">
            <a:extLst>
              <a:ext uri="{FF2B5EF4-FFF2-40B4-BE49-F238E27FC236}">
                <a16:creationId xmlns:a16="http://schemas.microsoft.com/office/drawing/2014/main" id="{BC6D9FFD-32D4-D164-0314-A6F1CFB5B78F}"/>
              </a:ext>
            </a:extLst>
          </p:cNvPr>
          <p:cNvSpPr>
            <a:spLocks noGrp="1"/>
          </p:cNvSpPr>
          <p:nvPr>
            <p:ph type="title"/>
          </p:nvPr>
        </p:nvSpPr>
        <p:spPr>
          <a:xfrm>
            <a:off x="457200" y="587675"/>
            <a:ext cx="5343900" cy="718800"/>
          </a:xfrm>
        </p:spPr>
        <p:txBody>
          <a:bodyPr/>
          <a:lstStyle/>
          <a:p>
            <a:r>
              <a:rPr lang="en-US" dirty="0"/>
              <a:t>What do we mean by “SEN”?</a:t>
            </a:r>
          </a:p>
        </p:txBody>
      </p:sp>
    </p:spTree>
    <p:extLst>
      <p:ext uri="{BB962C8B-B14F-4D97-AF65-F5344CB8AC3E}">
        <p14:creationId xmlns:p14="http://schemas.microsoft.com/office/powerpoint/2010/main" val="81547698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A149-B811-CCA7-BF67-DD2485E71B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BFE6964-1451-43FC-035B-782CD8329389}"/>
              </a:ext>
            </a:extLst>
          </p:cNvPr>
          <p:cNvSpPr>
            <a:spLocks noGrp="1"/>
          </p:cNvSpPr>
          <p:nvPr>
            <p:ph type="body" idx="1"/>
          </p:nvPr>
        </p:nvSpPr>
        <p:spPr>
          <a:xfrm>
            <a:off x="457199" y="1421050"/>
            <a:ext cx="5797604" cy="2885400"/>
          </a:xfrm>
        </p:spPr>
        <p:txBody>
          <a:bodyPr>
            <a:normAutofit/>
          </a:bodyPr>
          <a:lstStyle/>
          <a:p>
            <a:pPr marL="114300" indent="0" algn="just">
              <a:buNone/>
            </a:pPr>
            <a:r>
              <a:rPr lang="en-GB" dirty="0"/>
              <a:t>(1) A person (P) has a disability if—</a:t>
            </a:r>
          </a:p>
          <a:p>
            <a:pPr marL="114300" indent="0" algn="just">
              <a:buNone/>
            </a:pPr>
            <a:r>
              <a:rPr lang="en-GB" dirty="0"/>
              <a:t>(a)P has a physical or mental impairment, and</a:t>
            </a:r>
          </a:p>
          <a:p>
            <a:pPr marL="114300" indent="0" algn="just">
              <a:buNone/>
            </a:pPr>
            <a:r>
              <a:rPr lang="en-GB" dirty="0"/>
              <a:t>(b)the impairment has a substantial and long-term adverse effect on P's ability to carry out normal day-to-day activities.</a:t>
            </a:r>
          </a:p>
          <a:p>
            <a:pPr marL="114300" indent="0" algn="just">
              <a:buNone/>
            </a:pPr>
            <a:endParaRPr lang="en-GB" sz="2900" dirty="0"/>
          </a:p>
        </p:txBody>
      </p:sp>
      <p:sp>
        <p:nvSpPr>
          <p:cNvPr id="6" name="Title 1">
            <a:extLst>
              <a:ext uri="{FF2B5EF4-FFF2-40B4-BE49-F238E27FC236}">
                <a16:creationId xmlns:a16="http://schemas.microsoft.com/office/drawing/2014/main" id="{65D3B97E-C8FE-A455-E765-F8647F05FB8B}"/>
              </a:ext>
            </a:extLst>
          </p:cNvPr>
          <p:cNvSpPr>
            <a:spLocks noGrp="1"/>
          </p:cNvSpPr>
          <p:nvPr>
            <p:ph type="title"/>
          </p:nvPr>
        </p:nvSpPr>
        <p:spPr>
          <a:xfrm>
            <a:off x="457200" y="587675"/>
            <a:ext cx="5343900" cy="718800"/>
          </a:xfrm>
        </p:spPr>
        <p:txBody>
          <a:bodyPr/>
          <a:lstStyle/>
          <a:p>
            <a:r>
              <a:rPr lang="en-US" dirty="0"/>
              <a:t>What do we mean by “disability”?</a:t>
            </a:r>
          </a:p>
        </p:txBody>
      </p:sp>
    </p:spTree>
    <p:extLst>
      <p:ext uri="{BB962C8B-B14F-4D97-AF65-F5344CB8AC3E}">
        <p14:creationId xmlns:p14="http://schemas.microsoft.com/office/powerpoint/2010/main" val="258067789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6551E5-BFC8-449D-9664-01FFD185A044}"/>
              </a:ext>
            </a:extLst>
          </p:cNvPr>
          <p:cNvSpPr>
            <a:spLocks noGrp="1"/>
          </p:cNvSpPr>
          <p:nvPr>
            <p:ph type="title"/>
          </p:nvPr>
        </p:nvSpPr>
        <p:spPr>
          <a:xfrm>
            <a:off x="457200" y="587675"/>
            <a:ext cx="5343900" cy="718800"/>
          </a:xfrm>
        </p:spPr>
        <p:txBody>
          <a:bodyPr/>
          <a:lstStyle/>
          <a:p>
            <a:r>
              <a:rPr lang="en-US" dirty="0"/>
              <a:t>Children in care with SEND - the statistics</a:t>
            </a:r>
          </a:p>
        </p:txBody>
      </p:sp>
      <p:sp>
        <p:nvSpPr>
          <p:cNvPr id="9" name="Text Placeholder 2">
            <a:extLst>
              <a:ext uri="{FF2B5EF4-FFF2-40B4-BE49-F238E27FC236}">
                <a16:creationId xmlns:a16="http://schemas.microsoft.com/office/drawing/2014/main" id="{6D9F2665-C2F6-4AF8-BB4A-78C4ACBD42AC}"/>
              </a:ext>
            </a:extLst>
          </p:cNvPr>
          <p:cNvSpPr>
            <a:spLocks noGrp="1"/>
          </p:cNvSpPr>
          <p:nvPr>
            <p:ph type="body" idx="1"/>
          </p:nvPr>
        </p:nvSpPr>
        <p:spPr>
          <a:xfrm>
            <a:off x="457199" y="1421050"/>
            <a:ext cx="5343899" cy="2885400"/>
          </a:xfrm>
        </p:spPr>
        <p:txBody>
          <a:bodyPr>
            <a:normAutofit/>
          </a:bodyPr>
          <a:lstStyle/>
          <a:p>
            <a:pPr algn="just"/>
            <a:r>
              <a:rPr lang="en-GB" dirty="0"/>
              <a:t>Among LAC, 4 in 5 (82%) had been identified with SEN, compared with 1 in 3 (34%) of those who had not been in care. </a:t>
            </a:r>
          </a:p>
          <a:p>
            <a:pPr algn="just"/>
            <a:r>
              <a:rPr lang="en-GB" dirty="0"/>
              <a:t>Children in care are almost 10 times more likely to have an EHCP.</a:t>
            </a:r>
          </a:p>
          <a:p>
            <a:pPr algn="just"/>
            <a:r>
              <a:rPr lang="en-GB" dirty="0"/>
              <a:t>They are 3x more likely to be </a:t>
            </a:r>
            <a:r>
              <a:rPr lang="en-GB" dirty="0" err="1"/>
              <a:t>PEX’d</a:t>
            </a:r>
            <a:r>
              <a:rPr lang="en-GB" dirty="0"/>
              <a:t>.</a:t>
            </a:r>
          </a:p>
        </p:txBody>
      </p:sp>
    </p:spTree>
    <p:extLst>
      <p:ext uri="{BB962C8B-B14F-4D97-AF65-F5344CB8AC3E}">
        <p14:creationId xmlns:p14="http://schemas.microsoft.com/office/powerpoint/2010/main" val="191454109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46ECC-5AFC-1443-9289-6DCE26E63067}"/>
              </a:ext>
            </a:extLst>
          </p:cNvPr>
          <p:cNvSpPr>
            <a:spLocks noGrp="1"/>
          </p:cNvSpPr>
          <p:nvPr>
            <p:ph type="body" idx="1"/>
          </p:nvPr>
        </p:nvSpPr>
        <p:spPr>
          <a:xfrm>
            <a:off x="457199" y="1421050"/>
            <a:ext cx="5797604" cy="2885400"/>
          </a:xfrm>
        </p:spPr>
        <p:txBody>
          <a:bodyPr>
            <a:normAutofit fontScale="85000" lnSpcReduction="20000"/>
          </a:bodyPr>
          <a:lstStyle/>
          <a:p>
            <a:pPr algn="just"/>
            <a:r>
              <a:rPr lang="en-GB" dirty="0"/>
              <a:t>Requires </a:t>
            </a:r>
            <a:r>
              <a:rPr lang="en-GB" b="1" dirty="0"/>
              <a:t>a tailored approach </a:t>
            </a:r>
            <a:r>
              <a:rPr lang="en-GB" dirty="0"/>
              <a:t>because each child will face their own unique vulnerabilities.</a:t>
            </a:r>
          </a:p>
          <a:p>
            <a:pPr lvl="0" algn="just"/>
            <a:r>
              <a:rPr lang="en-GB" b="1" dirty="0"/>
              <a:t>Recognise</a:t>
            </a:r>
            <a:r>
              <a:rPr lang="en-GB" dirty="0"/>
              <a:t> the child’s needs.</a:t>
            </a:r>
          </a:p>
          <a:p>
            <a:pPr lvl="0" algn="just"/>
            <a:r>
              <a:rPr lang="en-GB" dirty="0"/>
              <a:t>Ensure those needs are being </a:t>
            </a:r>
            <a:r>
              <a:rPr lang="en-GB" b="1" dirty="0"/>
              <a:t>adequately met</a:t>
            </a:r>
            <a:r>
              <a:rPr lang="en-GB" dirty="0"/>
              <a:t>.</a:t>
            </a:r>
          </a:p>
          <a:p>
            <a:pPr lvl="0" algn="just"/>
            <a:r>
              <a:rPr lang="en-GB" dirty="0"/>
              <a:t>Build </a:t>
            </a:r>
            <a:r>
              <a:rPr lang="en-GB" b="1" dirty="0"/>
              <a:t>trusting and nurturing </a:t>
            </a:r>
            <a:r>
              <a:rPr lang="en-GB" dirty="0"/>
              <a:t>relationships;</a:t>
            </a:r>
          </a:p>
          <a:p>
            <a:pPr lvl="0" algn="just"/>
            <a:r>
              <a:rPr lang="en-GB" dirty="0"/>
              <a:t>Use </a:t>
            </a:r>
            <a:r>
              <a:rPr lang="en-GB" b="1" dirty="0"/>
              <a:t>trauma informed approaches</a:t>
            </a:r>
            <a:r>
              <a:rPr lang="en-GB" dirty="0"/>
              <a:t>; and</a:t>
            </a:r>
          </a:p>
          <a:p>
            <a:pPr lvl="0" algn="just"/>
            <a:r>
              <a:rPr lang="en-GB" dirty="0"/>
              <a:t>Ensure that professionals have the </a:t>
            </a:r>
            <a:r>
              <a:rPr lang="en-GB" b="1" dirty="0"/>
              <a:t>specialised training</a:t>
            </a:r>
            <a:r>
              <a:rPr lang="en-GB" dirty="0"/>
              <a:t> they need to identify and address any concerns. </a:t>
            </a:r>
          </a:p>
          <a:p>
            <a:endParaRPr lang="en-US" dirty="0"/>
          </a:p>
        </p:txBody>
      </p:sp>
      <p:sp>
        <p:nvSpPr>
          <p:cNvPr id="6" name="Title 1">
            <a:extLst>
              <a:ext uri="{FF2B5EF4-FFF2-40B4-BE49-F238E27FC236}">
                <a16:creationId xmlns:a16="http://schemas.microsoft.com/office/drawing/2014/main" id="{C71E5AC3-6B83-44D6-8D65-13D807A27148}"/>
              </a:ext>
            </a:extLst>
          </p:cNvPr>
          <p:cNvSpPr>
            <a:spLocks noGrp="1"/>
          </p:cNvSpPr>
          <p:nvPr>
            <p:ph type="title"/>
          </p:nvPr>
        </p:nvSpPr>
        <p:spPr>
          <a:xfrm>
            <a:off x="457200" y="587675"/>
            <a:ext cx="5343900" cy="718800"/>
          </a:xfrm>
        </p:spPr>
        <p:txBody>
          <a:bodyPr/>
          <a:lstStyle/>
          <a:p>
            <a:r>
              <a:rPr lang="en-US" dirty="0"/>
              <a:t>Safeguarding children with SEND</a:t>
            </a:r>
          </a:p>
        </p:txBody>
      </p:sp>
    </p:spTree>
    <p:extLst>
      <p:ext uri="{BB962C8B-B14F-4D97-AF65-F5344CB8AC3E}">
        <p14:creationId xmlns:p14="http://schemas.microsoft.com/office/powerpoint/2010/main" val="313066654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6551E5-BFC8-449D-9664-01FFD185A044}"/>
              </a:ext>
            </a:extLst>
          </p:cNvPr>
          <p:cNvSpPr>
            <a:spLocks noGrp="1"/>
          </p:cNvSpPr>
          <p:nvPr>
            <p:ph type="title"/>
          </p:nvPr>
        </p:nvSpPr>
        <p:spPr>
          <a:xfrm>
            <a:off x="457200" y="587675"/>
            <a:ext cx="5343900" cy="718800"/>
          </a:xfrm>
        </p:spPr>
        <p:txBody>
          <a:bodyPr/>
          <a:lstStyle/>
          <a:p>
            <a:r>
              <a:rPr lang="en-US" sz="2800" dirty="0"/>
              <a:t>The Role of the LA in protecting rights and safeguarding LAC with SEND</a:t>
            </a:r>
          </a:p>
        </p:txBody>
      </p:sp>
      <p:sp>
        <p:nvSpPr>
          <p:cNvPr id="9" name="Text Placeholder 2">
            <a:extLst>
              <a:ext uri="{FF2B5EF4-FFF2-40B4-BE49-F238E27FC236}">
                <a16:creationId xmlns:a16="http://schemas.microsoft.com/office/drawing/2014/main" id="{6D9F2665-C2F6-4AF8-BB4A-78C4ACBD42AC}"/>
              </a:ext>
            </a:extLst>
          </p:cNvPr>
          <p:cNvSpPr>
            <a:spLocks noGrp="1"/>
          </p:cNvSpPr>
          <p:nvPr>
            <p:ph type="body" idx="1"/>
          </p:nvPr>
        </p:nvSpPr>
        <p:spPr>
          <a:xfrm>
            <a:off x="457199" y="1421050"/>
            <a:ext cx="5343899" cy="2885400"/>
          </a:xfrm>
        </p:spPr>
        <p:txBody>
          <a:bodyPr>
            <a:normAutofit fontScale="85000" lnSpcReduction="10000"/>
          </a:bodyPr>
          <a:lstStyle/>
          <a:p>
            <a:pPr algn="just"/>
            <a:r>
              <a:rPr lang="en-GB" dirty="0"/>
              <a:t>LAs have particular responsibilities for LAC, acting as a </a:t>
            </a:r>
            <a:r>
              <a:rPr lang="en-GB" b="1" dirty="0"/>
              <a:t>‘corporate parent’. </a:t>
            </a:r>
          </a:p>
          <a:p>
            <a:pPr algn="just"/>
            <a:r>
              <a:rPr lang="en-GB" dirty="0"/>
              <a:t>The duty to safeguard and promote the welfare of all LAC includes </a:t>
            </a:r>
            <a:r>
              <a:rPr lang="en-GB" b="1" dirty="0"/>
              <a:t>promoting the educational achievement </a:t>
            </a:r>
            <a:r>
              <a:rPr lang="en-GB" dirty="0"/>
              <a:t>of the children they look after. </a:t>
            </a:r>
          </a:p>
          <a:p>
            <a:pPr algn="just"/>
            <a:r>
              <a:rPr lang="en-GB" dirty="0"/>
              <a:t>A failure to do so is susceptible to challenge in a number of ways – an appeal before the SEND Tribunal, a complaint to the LGSCO or via Judicial Review. </a:t>
            </a:r>
          </a:p>
        </p:txBody>
      </p:sp>
    </p:spTree>
    <p:extLst>
      <p:ext uri="{BB962C8B-B14F-4D97-AF65-F5344CB8AC3E}">
        <p14:creationId xmlns:p14="http://schemas.microsoft.com/office/powerpoint/2010/main" val="4030466374"/>
      </p:ext>
    </p:extLst>
  </p:cSld>
  <p:clrMapOvr>
    <a:masterClrMapping/>
  </p:clrMapOvr>
  <p:transition>
    <p:fade thruBlk="1"/>
  </p:transition>
</p:sld>
</file>

<file path=ppt/theme/theme1.xml><?xml version="1.0" encoding="utf-8"?>
<a:theme xmlns:a="http://schemas.openxmlformats.org/drawingml/2006/main" name="3PB template">
  <a:themeElements>
    <a:clrScheme name="Custom 1">
      <a:dk1>
        <a:srgbClr val="000000"/>
      </a:dk1>
      <a:lt1>
        <a:srgbClr val="FFFFFF"/>
      </a:lt1>
      <a:dk2>
        <a:srgbClr val="00515B"/>
      </a:dk2>
      <a:lt2>
        <a:srgbClr val="E7E6E6"/>
      </a:lt2>
      <a:accent1>
        <a:srgbClr val="00515B"/>
      </a:accent1>
      <a:accent2>
        <a:srgbClr val="009DAB"/>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400" b="1" dirty="0" smtClean="0">
            <a:solidFill>
              <a:schemeClr val="bg2"/>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3pb-Template" id="{EBAAA103-7200-414E-8B16-F5FB40CD18E8}" vid="{81A8683F-E031-304C-8ADC-5439218BE67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B6EE1804DAE4790B14FDB5AAA6A29" ma:contentTypeVersion="19" ma:contentTypeDescription="Create a new document." ma:contentTypeScope="" ma:versionID="5aedcf5951d2d2e6337313a762010f27">
  <xsd:schema xmlns:xsd="http://www.w3.org/2001/XMLSchema" xmlns:xs="http://www.w3.org/2001/XMLSchema" xmlns:p="http://schemas.microsoft.com/office/2006/metadata/properties" xmlns:ns2="81d7f7bd-91e7-4764-a7d8-c575ba33c54d" xmlns:ns3="a6c9f663-b8d7-4059-9a3c-2c14911fcc2e" targetNamespace="http://schemas.microsoft.com/office/2006/metadata/properties" ma:root="true" ma:fieldsID="ba5883c93ed91894ccc32052eef03e21" ns2:_="" ns3:_="">
    <xsd:import namespace="81d7f7bd-91e7-4764-a7d8-c575ba33c54d"/>
    <xsd:import namespace="a6c9f663-b8d7-4059-9a3c-2c14911fcc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7f7bd-91e7-4764-a7d8-c575ba33c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e69754-4ae0-4cea-a576-3c02a2cade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c9f663-b8d7-4059-9a3c-2c14911fcc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60ae49-1dcf-4aef-a774-b5baffb2f1c9}" ma:internalName="TaxCatchAll" ma:showField="CatchAllData" ma:web="a6c9f663-b8d7-4059-9a3c-2c14911fcc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d7f7bd-91e7-4764-a7d8-c575ba33c54d">
      <Terms xmlns="http://schemas.microsoft.com/office/infopath/2007/PartnerControls"/>
    </lcf76f155ced4ddcb4097134ff3c332f>
    <TaxCatchAll xmlns="a6c9f663-b8d7-4059-9a3c-2c14911fcc2e" xsi:nil="true"/>
  </documentManagement>
</p:properties>
</file>

<file path=customXml/itemProps1.xml><?xml version="1.0" encoding="utf-8"?>
<ds:datastoreItem xmlns:ds="http://schemas.openxmlformats.org/officeDocument/2006/customXml" ds:itemID="{F8C8C80A-48AF-4A3B-A29B-EEC21F1D6B93}"/>
</file>

<file path=customXml/itemProps2.xml><?xml version="1.0" encoding="utf-8"?>
<ds:datastoreItem xmlns:ds="http://schemas.openxmlformats.org/officeDocument/2006/customXml" ds:itemID="{BA8EDBAC-D9F5-4B9E-A0ED-8A43CE33543C}"/>
</file>

<file path=customXml/itemProps3.xml><?xml version="1.0" encoding="utf-8"?>
<ds:datastoreItem xmlns:ds="http://schemas.openxmlformats.org/officeDocument/2006/customXml" ds:itemID="{B375C074-81BB-4F55-8456-4DF53E494041}"/>
</file>

<file path=docProps/app.xml><?xml version="1.0" encoding="utf-8"?>
<Properties xmlns="http://schemas.openxmlformats.org/officeDocument/2006/extended-properties" xmlns:vt="http://schemas.openxmlformats.org/officeDocument/2006/docPropsVTypes">
  <Template/>
  <TotalTime>5340</TotalTime>
  <Words>1104</Words>
  <Application>Microsoft Macintosh PowerPoint</Application>
  <PresentationFormat>On-screen Show (16:9)</PresentationFormat>
  <Paragraphs>62</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News Cycle</vt:lpstr>
      <vt:lpstr>3PB template</vt:lpstr>
      <vt:lpstr> Legal Safeguards in Education &amp; Care: Navigating Rights, SEND, and Advocacy</vt:lpstr>
      <vt:lpstr>Today’s Agenda</vt:lpstr>
      <vt:lpstr>The interplay between education, safeguarding and care</vt:lpstr>
      <vt:lpstr>What do we mean by “SEN”?</vt:lpstr>
      <vt:lpstr>What do we mean by “SEN”?</vt:lpstr>
      <vt:lpstr>What do we mean by “disability”?</vt:lpstr>
      <vt:lpstr>Children in care with SEND - the statistics</vt:lpstr>
      <vt:lpstr>Safeguarding children with SEND</vt:lpstr>
      <vt:lpstr>The Role of the LA in protecting rights and safeguarding LAC with SEND</vt:lpstr>
      <vt:lpstr>The Role of the VSH</vt:lpstr>
      <vt:lpstr>Planning around the LAC</vt:lpstr>
      <vt:lpstr>EHCPs for LAC</vt:lpstr>
      <vt:lpstr>PowerPoint Presentation</vt:lpstr>
      <vt:lpstr>Section 19 CFA 2014</vt:lpstr>
      <vt:lpstr>Top 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Kjbgubkgj m, yjhvj</dc:title>
  <dc:creator>ben.taylor@quattro.co.uk</dc:creator>
  <cp:lastModifiedBy>Emma Waldron</cp:lastModifiedBy>
  <cp:revision>66</cp:revision>
  <dcterms:created xsi:type="dcterms:W3CDTF">2020-07-03T14:00:33Z</dcterms:created>
  <dcterms:modified xsi:type="dcterms:W3CDTF">2025-09-27T15:05:02Z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0x010100BA8B6EE1804DAE4790B14FDB5AAA6A29</vt:lpwstr>
  </property>
</Properties>
</file>