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5"/>
    <p:sldMasterId id="2147483729" r:id="rId6"/>
    <p:sldMasterId id="2147483648" r:id="rId7"/>
    <p:sldMasterId id="2147483738" r:id="rId8"/>
  </p:sldMasterIdLst>
  <p:notesMasterIdLst>
    <p:notesMasterId r:id="rId49"/>
  </p:notesMasterIdLst>
  <p:sldIdLst>
    <p:sldId id="1455" r:id="rId9"/>
    <p:sldId id="1472" r:id="rId10"/>
    <p:sldId id="1426" r:id="rId11"/>
    <p:sldId id="892" r:id="rId12"/>
    <p:sldId id="867" r:id="rId13"/>
    <p:sldId id="1438" r:id="rId14"/>
    <p:sldId id="1489" r:id="rId15"/>
    <p:sldId id="1486" r:id="rId16"/>
    <p:sldId id="390" r:id="rId17"/>
    <p:sldId id="989" r:id="rId18"/>
    <p:sldId id="1488" r:id="rId19"/>
    <p:sldId id="913" r:id="rId20"/>
    <p:sldId id="870" r:id="rId21"/>
    <p:sldId id="869" r:id="rId22"/>
    <p:sldId id="918" r:id="rId23"/>
    <p:sldId id="1485" r:id="rId24"/>
    <p:sldId id="263" r:id="rId25"/>
    <p:sldId id="881" r:id="rId26"/>
    <p:sldId id="864" r:id="rId27"/>
    <p:sldId id="904" r:id="rId28"/>
    <p:sldId id="889" r:id="rId29"/>
    <p:sldId id="894" r:id="rId30"/>
    <p:sldId id="1458" r:id="rId31"/>
    <p:sldId id="1484" r:id="rId32"/>
    <p:sldId id="1474" r:id="rId33"/>
    <p:sldId id="1482" r:id="rId34"/>
    <p:sldId id="1477" r:id="rId35"/>
    <p:sldId id="1421" r:id="rId36"/>
    <p:sldId id="1481" r:id="rId37"/>
    <p:sldId id="367" r:id="rId38"/>
    <p:sldId id="273" r:id="rId39"/>
    <p:sldId id="1490" r:id="rId40"/>
    <p:sldId id="1483" r:id="rId41"/>
    <p:sldId id="281" r:id="rId42"/>
    <p:sldId id="282" r:id="rId43"/>
    <p:sldId id="283" r:id="rId44"/>
    <p:sldId id="284" r:id="rId45"/>
    <p:sldId id="942" r:id="rId46"/>
    <p:sldId id="285" r:id="rId47"/>
    <p:sldId id="145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787215-C1F3-3523-EEC7-4A3528441105}" name="Nerys Anthony" initials="NA" userId="Nerys Anthony" providerId="None"/>
  <p188:author id="{01617B38-7D52-7ED1-E90A-F33A6FADA83B}" name="Rosemary Plummer" initials="RP" userId="S::Rosemary.Plummer@childrenssociety.org.uk::98d0679b-6189-486c-ac24-b9d3d4c711c3" providerId="AD"/>
  <p188:author id="{B2F17D3E-7208-4B0A-EEEA-FA3C6368D9B0}" name="Phoebe Bond" initials="PB" userId="S::phoebe.bond@childrenssociety.org.uk::dcda9aa6-1e47-4f67-9651-acc3d9899e3a" providerId="AD"/>
  <p188:author id="{C4F8DF3E-E825-8E51-9F8D-F3EDE263AB0B}" name="Danielle Riley" initials="" userId="S::Danielle.Riley@childrenssociety.org.uk::a376fcd9-389c-4da9-b287-c271b0712d31" providerId="AD"/>
  <p188:author id="{CBED0B42-9546-9B7C-B9B6-24535DDC96D9}" name="Helen Khezrzadeh" initials="" userId="S::Helen.Khezrzadeh@childrenssociety.org.uk::da2d4a08-a9bd-4c84-b95b-df5fff47d584" providerId="AD"/>
  <p188:author id="{E36DC24A-F42F-57AE-A69C-D2D0C6B14C04}" name="Rosemary Plummer" initials="RP" userId="S::rosemary.plummer@childrenssociety.org.uk::98d0679b-6189-486c-ac24-b9d3d4c711c3" providerId="AD"/>
  <p188:author id="{AE4DE578-6DD6-314A-CDF3-1F7661FF3A73}" name="Maryam Hussain" initials="" userId="S::Maryam.Hussain@childrenssociety.org.uk::37b21eb4-fb76-48f6-8265-66fb935f6ed6" providerId="AD"/>
  <p188:author id="{A0815F88-025C-4E10-76D4-6F3C018C2767}" name="Prerana Kodur" initials="PK" userId="S::prerana.kodur@childrenssociety.org.uk::ad7ce678-539d-46b4-9e39-38286c5a7a3a" providerId="AD"/>
  <p188:author id="{B60E21AB-94BB-9C00-3EEC-A7E75E968B67}" name="Rachel Seabrook" initials="RS" userId="S::Rachel.Seabrook@childrenssociety.org.uk::5d4edf7d-8f0b-4f4f-8e62-d307952cee4b" providerId="AD"/>
  <p188:author id="{10FDA6AB-5BFF-EF67-EFCC-343C9899C8C3}" name="James Simmonds-Read" initials="JS" userId="S::james.simmonds-read@childrenssociety.org.uk::72b46675-11d0-4546-bc56-2cdd04086963" providerId="AD"/>
  <p188:author id="{87CE84B1-7521-8706-8A4E-22E141133878}" name="Alice Walton" initials="AW" userId="S::alice.walton@childrenssociety.org.uk::dc5afc51-ab57-43fa-bbe2-bee3034994dd" providerId="AD"/>
  <p188:author id="{7160C5DC-4A10-E364-09EA-2D9278C90788}" name="Helen Khezrzadeh" initials="HK" userId="S::helen.khezrzadeh@childrenssociety.org.uk::da2d4a08-a9bd-4c84-b95b-df5fff47d584" providerId="AD"/>
  <p188:author id="{289EC2F6-4158-F142-4B39-5C10993293EC}" name="Phoebe Bond" initials="PB" userId="S::Phoebe.Bond@childrenssociety.org.uk::dcda9aa6-1e47-4f67-9651-acc3d9899e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8BE48A-4845-A0E0-B9E0-B7A30BFCCD0F}" v="13" dt="2025-10-06T12:03:41.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07" autoAdjust="0"/>
  </p:normalViewPr>
  <p:slideViewPr>
    <p:cSldViewPr snapToGrid="0">
      <p:cViewPr varScale="1">
        <p:scale>
          <a:sx n="68" d="100"/>
          <a:sy n="68" d="100"/>
        </p:scale>
        <p:origin x="21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4.xml"/><Relationship Id="rId51" Type="http://schemas.openxmlformats.org/officeDocument/2006/relationships/viewProps" Target="viewProps.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82E19-6A11-4DE9-AEDE-8A16507F93E8}"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0E666-CFFC-4194-A816-3B01DC525D73}" type="slidenum">
              <a:rPr lang="en-GB" smtClean="0"/>
              <a:t>‹#›</a:t>
            </a:fld>
            <a:endParaRPr lang="en-GB"/>
          </a:p>
        </p:txBody>
      </p:sp>
    </p:spTree>
    <p:extLst>
      <p:ext uri="{BB962C8B-B14F-4D97-AF65-F5344CB8AC3E}">
        <p14:creationId xmlns:p14="http://schemas.microsoft.com/office/powerpoint/2010/main" val="7067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loucestershire-pcc.gov.uk/SysSiteAssets/our-work/words-matter/words-matter_april-2025.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loucestershire-pcc.gov.uk/SysSiteAssets/our-work/words-matter/words-matter_april-2025.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90E666-CFFC-4194-A816-3B01DC525D73}" type="slidenum">
              <a:rPr lang="en-GB" smtClean="0"/>
              <a:t>1</a:t>
            </a:fld>
            <a:endParaRPr lang="en-GB"/>
          </a:p>
        </p:txBody>
      </p:sp>
    </p:spTree>
    <p:extLst>
      <p:ext uri="{BB962C8B-B14F-4D97-AF65-F5344CB8AC3E}">
        <p14:creationId xmlns:p14="http://schemas.microsoft.com/office/powerpoint/2010/main" val="826271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11</a:t>
            </a:fld>
            <a:endParaRPr lang="en-GB"/>
          </a:p>
        </p:txBody>
      </p:sp>
    </p:spTree>
    <p:extLst>
      <p:ext uri="{BB962C8B-B14F-4D97-AF65-F5344CB8AC3E}">
        <p14:creationId xmlns:p14="http://schemas.microsoft.com/office/powerpoint/2010/main" val="291716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A1B8BD-907A-47AC-B6CF-A6311290B70B}" type="slidenum">
              <a:rPr lang="en-US"/>
              <a:t>12</a:t>
            </a:fld>
            <a:endParaRPr lang="en-US"/>
          </a:p>
        </p:txBody>
      </p:sp>
    </p:spTree>
    <p:extLst>
      <p:ext uri="{BB962C8B-B14F-4D97-AF65-F5344CB8AC3E}">
        <p14:creationId xmlns:p14="http://schemas.microsoft.com/office/powerpoint/2010/main" val="3213909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F7B11682-7D10-49ED-829E-DCA0963CDDE7}" type="slidenum">
              <a:rPr lang="en-GB" smtClean="0"/>
              <a:t>13</a:t>
            </a:fld>
            <a:endParaRPr lang="en-GB"/>
          </a:p>
        </p:txBody>
      </p:sp>
    </p:spTree>
    <p:extLst>
      <p:ext uri="{BB962C8B-B14F-4D97-AF65-F5344CB8AC3E}">
        <p14:creationId xmlns:p14="http://schemas.microsoft.com/office/powerpoint/2010/main" val="343299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7B11682-7D10-49ED-829E-DCA0963CDDE7}" type="slidenum">
              <a:rPr lang="en-GB" smtClean="0"/>
              <a:t>14</a:t>
            </a:fld>
            <a:endParaRPr lang="en-GB"/>
          </a:p>
        </p:txBody>
      </p:sp>
    </p:spTree>
    <p:extLst>
      <p:ext uri="{BB962C8B-B14F-4D97-AF65-F5344CB8AC3E}">
        <p14:creationId xmlns:p14="http://schemas.microsoft.com/office/powerpoint/2010/main" val="1207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B7843-E2C8-4598-A33F-B1D2142B604B}" type="slidenum">
              <a:rPr lang="en-GB" smtClean="0"/>
              <a:t>15</a:t>
            </a:fld>
            <a:endParaRPr lang="en-GB"/>
          </a:p>
        </p:txBody>
      </p:sp>
    </p:spTree>
    <p:extLst>
      <p:ext uri="{BB962C8B-B14F-4D97-AF65-F5344CB8AC3E}">
        <p14:creationId xmlns:p14="http://schemas.microsoft.com/office/powerpoint/2010/main" val="322247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17</a:t>
            </a:fld>
            <a:endParaRPr lang="en-GB"/>
          </a:p>
        </p:txBody>
      </p:sp>
    </p:spTree>
    <p:extLst>
      <p:ext uri="{BB962C8B-B14F-4D97-AF65-F5344CB8AC3E}">
        <p14:creationId xmlns:p14="http://schemas.microsoft.com/office/powerpoint/2010/main" val="145366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BentonSans Regular" panose="02000503000000020004" pitchFamily="50"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FFFFFF"/>
              </a:solidFill>
              <a:effectLst/>
              <a:uLnTx/>
              <a:uFillTx/>
              <a:latin typeface="BentonSans Regular" panose="02000503000000020004" pitchFamily="50" charset="0"/>
              <a:ea typeface="+mn-ea"/>
              <a:cs typeface="+mn-cs"/>
            </a:endParaRPr>
          </a:p>
          <a:p>
            <a:pPr algn="l" rtl="0" fontAlgn="base">
              <a:buFont typeface="Arial" panose="020B0604020202020204" pitchFamily="34" charset="0"/>
              <a:buNone/>
            </a:pPr>
            <a:endParaRPr lang="en-US" sz="1800" b="0" i="0" dirty="0">
              <a:solidFill>
                <a:srgbClr val="000000"/>
              </a:solidFill>
              <a:effectLst/>
              <a:latin typeface="Calibri"/>
              <a:cs typeface="Calibri"/>
            </a:endParaRPr>
          </a:p>
          <a:p>
            <a:pPr algn="l"/>
            <a:endParaRPr lang="en-GB" sz="1800" b="1" dirty="0">
              <a:solidFill>
                <a:schemeClr val="bg1"/>
              </a:solidFill>
              <a:latin typeface="BentonSans Regular" panose="02000503000000020004" pitchFamily="50"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F0826-1EC8-4E06-80EB-956D38C544A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832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u="none" kern="100" dirty="0">
              <a:effectLst/>
              <a:latin typeface="Aptos" panose="020B0004020202020204" pitchFamily="34" charset="0"/>
              <a:cs typeface="Arial" panose="020B0604020202020204" pitchFamily="34" charset="0"/>
            </a:endParaRPr>
          </a:p>
          <a:p>
            <a:endParaRPr lang="en-GB" b="1" u="sng" dirty="0"/>
          </a:p>
          <a:p>
            <a:endParaRPr lang="en-GB" b="1" u="sng" dirty="0"/>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C54FD-A0F9-4372-BA8A-48F835E09B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99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0"/>
              </a:solidFill>
              <a:latin typeface="Franklin Gothic Book"/>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E6700-A22B-421A-8378-78BA083DF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68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spcAft>
                <a:spcPts val="1800"/>
              </a:spcAft>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0DE4B-4458-402A-A327-03CD76C2BBA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558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2</a:t>
            </a:fld>
            <a:endParaRPr lang="en-GB"/>
          </a:p>
        </p:txBody>
      </p:sp>
    </p:spTree>
    <p:extLst>
      <p:ext uri="{BB962C8B-B14F-4D97-AF65-F5344CB8AC3E}">
        <p14:creationId xmlns:p14="http://schemas.microsoft.com/office/powerpoint/2010/main" val="3735782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spcAft>
                <a:spcPts val="1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0DE4B-4458-402A-A327-03CD76C2BBA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1547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25</a:t>
            </a:fld>
            <a:endParaRPr lang="en-GB"/>
          </a:p>
        </p:txBody>
      </p:sp>
    </p:spTree>
    <p:extLst>
      <p:ext uri="{BB962C8B-B14F-4D97-AF65-F5344CB8AC3E}">
        <p14:creationId xmlns:p14="http://schemas.microsoft.com/office/powerpoint/2010/main" val="2843523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27</a:t>
            </a:fld>
            <a:endParaRPr lang="en-GB"/>
          </a:p>
        </p:txBody>
      </p:sp>
    </p:spTree>
    <p:extLst>
      <p:ext uri="{BB962C8B-B14F-4D97-AF65-F5344CB8AC3E}">
        <p14:creationId xmlns:p14="http://schemas.microsoft.com/office/powerpoint/2010/main" val="98442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GB" sz="1800" b="0" i="0" u="none" strike="noStrike" kern="0" cap="none" spc="0" normalizeH="0" baseline="0" noProof="0" dirty="0">
              <a:ln>
                <a:noFill/>
              </a:ln>
              <a:solidFill>
                <a:srgbClr val="0563C1"/>
              </a:solidFill>
              <a:effectLst/>
              <a:uLnTx/>
              <a:uFillTx/>
              <a:latin typeface="BentonSans Regular" panose="02000503000000020004" pitchFamily="50"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C6DF2BC7-06DB-4377-B00E-488C2918CA28}" type="slidenum">
              <a:rPr lang="en-GB" smtClean="0"/>
              <a:t>28</a:t>
            </a:fld>
            <a:endParaRPr lang="en-GB"/>
          </a:p>
        </p:txBody>
      </p:sp>
    </p:spTree>
    <p:extLst>
      <p:ext uri="{BB962C8B-B14F-4D97-AF65-F5344CB8AC3E}">
        <p14:creationId xmlns:p14="http://schemas.microsoft.com/office/powerpoint/2010/main" val="2818247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B8794-DFE1-FE7E-2CDB-C74BD5140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E4F79-720E-3063-B0BB-117F5AC42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2389A-105C-8953-C0FA-46CBA142FE7F}"/>
              </a:ext>
            </a:extLst>
          </p:cNvPr>
          <p:cNvSpPr>
            <a:spLocks noGrp="1"/>
          </p:cNvSpPr>
          <p:nvPr>
            <p:ph type="body" idx="1"/>
          </p:nvPr>
        </p:nvSpPr>
        <p:spPr/>
        <p:txBody>
          <a:bodyPr/>
          <a:lstStyle/>
          <a:p>
            <a:endParaRPr kumimoji="0" lang="en-GB" sz="1800" b="0" i="0" u="none" strike="noStrike" kern="0" cap="none" spc="0" normalizeH="0" baseline="0" noProof="0" dirty="0">
              <a:ln>
                <a:noFill/>
              </a:ln>
              <a:solidFill>
                <a:srgbClr val="0563C1"/>
              </a:solidFill>
              <a:effectLst/>
              <a:uLnTx/>
              <a:uFillTx/>
              <a:latin typeface="BentonSans Regular" panose="02000503000000020004" pitchFamily="50" charset="0"/>
              <a:hlinkClick r:id="rId3">
                <a:extLst>
                  <a:ext uri="{A12FA001-AC4F-418D-AE19-62706E023703}">
                    <ahyp:hlinkClr xmlns:ahyp="http://schemas.microsoft.com/office/drawing/2018/hyperlinkcolor" val="tx"/>
                  </a:ext>
                </a:extLst>
              </a:hlinkClick>
            </a:endParaRPr>
          </a:p>
        </p:txBody>
      </p:sp>
      <p:sp>
        <p:nvSpPr>
          <p:cNvPr id="4" name="Slide Number Placeholder 3">
            <a:extLst>
              <a:ext uri="{FF2B5EF4-FFF2-40B4-BE49-F238E27FC236}">
                <a16:creationId xmlns:a16="http://schemas.microsoft.com/office/drawing/2014/main" id="{A676470B-C79E-01B1-2310-0EA095A1CA1C}"/>
              </a:ext>
            </a:extLst>
          </p:cNvPr>
          <p:cNvSpPr>
            <a:spLocks noGrp="1"/>
          </p:cNvSpPr>
          <p:nvPr>
            <p:ph type="sldNum" sz="quarter" idx="5"/>
          </p:nvPr>
        </p:nvSpPr>
        <p:spPr/>
        <p:txBody>
          <a:bodyPr/>
          <a:lstStyle/>
          <a:p>
            <a:fld id="{C6DF2BC7-06DB-4377-B00E-488C2918CA28}" type="slidenum">
              <a:rPr lang="en-GB" smtClean="0"/>
              <a:t>29</a:t>
            </a:fld>
            <a:endParaRPr lang="en-GB"/>
          </a:p>
        </p:txBody>
      </p:sp>
    </p:spTree>
    <p:extLst>
      <p:ext uri="{BB962C8B-B14F-4D97-AF65-F5344CB8AC3E}">
        <p14:creationId xmlns:p14="http://schemas.microsoft.com/office/powerpoint/2010/main" val="564213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latin typeface="Times New Roman"/>
              <a:cs typeface="Times New Roman"/>
            </a:endParaRPr>
          </a:p>
          <a:p>
            <a:endParaRPr lang="en-GB" b="1" dirty="0">
              <a:latin typeface="Times New Roman"/>
              <a:cs typeface="Times New Roman"/>
            </a:endParaRPr>
          </a:p>
        </p:txBody>
      </p:sp>
      <p:sp>
        <p:nvSpPr>
          <p:cNvPr id="4" name="Slide Number Placeholder 3"/>
          <p:cNvSpPr>
            <a:spLocks noGrp="1"/>
          </p:cNvSpPr>
          <p:nvPr>
            <p:ph type="sldNum" sz="quarter" idx="5"/>
          </p:nvPr>
        </p:nvSpPr>
        <p:spPr/>
        <p:txBody>
          <a:bodyPr/>
          <a:lstStyle/>
          <a:p>
            <a:fld id="{76B2F723-E769-473B-99BD-EEC6FD6704E8}" type="slidenum">
              <a:rPr lang="en-GB" smtClean="0"/>
              <a:t>30</a:t>
            </a:fld>
            <a:endParaRPr lang="en-GB"/>
          </a:p>
        </p:txBody>
      </p:sp>
    </p:spTree>
    <p:extLst>
      <p:ext uri="{BB962C8B-B14F-4D97-AF65-F5344CB8AC3E}">
        <p14:creationId xmlns:p14="http://schemas.microsoft.com/office/powerpoint/2010/main" val="4239515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32</a:t>
            </a:fld>
            <a:endParaRPr lang="en-GB"/>
          </a:p>
        </p:txBody>
      </p:sp>
    </p:spTree>
    <p:extLst>
      <p:ext uri="{BB962C8B-B14F-4D97-AF65-F5344CB8AC3E}">
        <p14:creationId xmlns:p14="http://schemas.microsoft.com/office/powerpoint/2010/main" val="523390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6DF2BC7-06DB-4377-B00E-488C2918CA28}" type="slidenum">
              <a:rPr lang="en-US"/>
              <a:t>38</a:t>
            </a:fld>
            <a:endParaRPr lang="en-US"/>
          </a:p>
        </p:txBody>
      </p:sp>
    </p:spTree>
    <p:extLst>
      <p:ext uri="{BB962C8B-B14F-4D97-AF65-F5344CB8AC3E}">
        <p14:creationId xmlns:p14="http://schemas.microsoft.com/office/powerpoint/2010/main" val="280768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Wingdings,Sans-Serif"/>
              <a:buNone/>
            </a:pPr>
            <a:endParaRPr lang="en-GB"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b="1" i="0" u="none" strike="noStrike" kern="1200" cap="none" spc="0" normalizeH="0" baseline="0" noProof="0" dirty="0">
              <a:ln>
                <a:noFill/>
              </a:ln>
              <a:effectLst/>
              <a:uLnTx/>
              <a:uFillTx/>
              <a:latin typeface="BentonSans Regular"/>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F2BC7-06DB-4377-B00E-488C2918CA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23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F557C1-63EF-4589-8804-6F3EBC681E8C}" type="slidenum">
              <a:rPr lang="en-GB" smtClean="0"/>
              <a:t>4</a:t>
            </a:fld>
            <a:endParaRPr lang="en-GB"/>
          </a:p>
        </p:txBody>
      </p:sp>
    </p:spTree>
    <p:extLst>
      <p:ext uri="{BB962C8B-B14F-4D97-AF65-F5344CB8AC3E}">
        <p14:creationId xmlns:p14="http://schemas.microsoft.com/office/powerpoint/2010/main" val="104521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85DC6-C04E-473E-86BB-8435204BB5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241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B0025-4657-AE6F-2BD2-833D62B25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D21DA-EF6A-57B2-1E9F-69B52B2A0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6FCDF-1079-8C21-483C-1DD413F53D82}"/>
              </a:ext>
            </a:extLst>
          </p:cNvPr>
          <p:cNvSpPr>
            <a:spLocks noGrp="1"/>
          </p:cNvSpPr>
          <p:nvPr>
            <p:ph type="body" idx="1"/>
          </p:nvPr>
        </p:nvSpPr>
        <p:spPr/>
        <p:txBody>
          <a:bodyPr/>
          <a:lstStyle/>
          <a:p>
            <a:endParaRPr lang="en-US" dirty="0">
              <a:cs typeface="Calibri" panose="020F0502020204030204"/>
            </a:endParaRPr>
          </a:p>
        </p:txBody>
      </p:sp>
      <p:sp>
        <p:nvSpPr>
          <p:cNvPr id="4" name="Slide Number Placeholder 3">
            <a:extLst>
              <a:ext uri="{FF2B5EF4-FFF2-40B4-BE49-F238E27FC236}">
                <a16:creationId xmlns:a16="http://schemas.microsoft.com/office/drawing/2014/main" id="{3EF4C1E6-6E42-D0EE-C89A-213BFED279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85DC6-C04E-473E-86BB-8435204BB5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144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90E666-CFFC-4194-A816-3B01DC525D73}" type="slidenum">
              <a:rPr lang="en-GB" smtClean="0"/>
              <a:t>8</a:t>
            </a:fld>
            <a:endParaRPr lang="en-GB"/>
          </a:p>
        </p:txBody>
      </p:sp>
    </p:spTree>
    <p:extLst>
      <p:ext uri="{BB962C8B-B14F-4D97-AF65-F5344CB8AC3E}">
        <p14:creationId xmlns:p14="http://schemas.microsoft.com/office/powerpoint/2010/main" val="154134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92"/>
              </a:spcBef>
              <a:spcAft>
                <a:spcPts val="1092"/>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1FC4177-74D8-435C-BD3A-F154C0BBB9D5}" type="slidenum">
              <a:rPr lang="en-GB" smtClean="0"/>
              <a:t>9</a:t>
            </a:fld>
            <a:endParaRPr lang="en-GB"/>
          </a:p>
        </p:txBody>
      </p:sp>
    </p:spTree>
    <p:extLst>
      <p:ext uri="{BB962C8B-B14F-4D97-AF65-F5344CB8AC3E}">
        <p14:creationId xmlns:p14="http://schemas.microsoft.com/office/powerpoint/2010/main" val="15245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DFED0798-F5DC-452B-821A-BB64F6080413}" type="slidenum">
              <a:rPr lang="en-GB" smtClean="0"/>
              <a:t>10</a:t>
            </a:fld>
            <a:endParaRPr lang="en-GB"/>
          </a:p>
        </p:txBody>
      </p:sp>
    </p:spTree>
    <p:extLst>
      <p:ext uri="{BB962C8B-B14F-4D97-AF65-F5344CB8AC3E}">
        <p14:creationId xmlns:p14="http://schemas.microsoft.com/office/powerpoint/2010/main" val="4281911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4596-47B0-D433-9FA1-7359EB8B07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BFDA3ED-1DF1-6AAF-3E0A-B486A2AA5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6E8725B-DAD2-15A2-5A1E-82D3DFEFC8C6}"/>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5" name="Footer Placeholder 4">
            <a:extLst>
              <a:ext uri="{FF2B5EF4-FFF2-40B4-BE49-F238E27FC236}">
                <a16:creationId xmlns:a16="http://schemas.microsoft.com/office/drawing/2014/main" id="{C1613715-B514-E48F-B948-36F89FF10C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BEF6A0-8360-440B-43F7-F092D96C224E}"/>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4224311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3DD1-0A6D-D3AC-0AB4-CE3D3D0529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A8CAB1B-FC63-B15E-CFEB-6F6F3B99A5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B11E4A-8ABF-14DD-EE48-E43313FDB6F7}"/>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5" name="Footer Placeholder 4">
            <a:extLst>
              <a:ext uri="{FF2B5EF4-FFF2-40B4-BE49-F238E27FC236}">
                <a16:creationId xmlns:a16="http://schemas.microsoft.com/office/drawing/2014/main" id="{8EAF60E9-A6C9-2A39-AB6C-DAA726A944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B745EF-51CF-6D16-83B4-DF255686916E}"/>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2604246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AE6281-F98E-1E6F-B553-E2FE2F88EC2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92EFCD4-678A-67AC-DD48-FE94DA26FA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11E998D-7AAA-C9DB-290B-06B2F4B3F4FF}"/>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5" name="Footer Placeholder 4">
            <a:extLst>
              <a:ext uri="{FF2B5EF4-FFF2-40B4-BE49-F238E27FC236}">
                <a16:creationId xmlns:a16="http://schemas.microsoft.com/office/drawing/2014/main" id="{29C67FAF-74FE-190F-C81C-6D2F7089E8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1C26BC-591B-67F1-E7AC-692054EA11DC}"/>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1643658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 Page - Group Shot">
    <p:bg>
      <p:bgRef idx="1001">
        <a:schemeClr val="bg2"/>
      </p:bgRef>
    </p:bg>
    <p:spTree>
      <p:nvGrpSpPr>
        <p:cNvPr id="1" name=""/>
        <p:cNvGrpSpPr/>
        <p:nvPr/>
      </p:nvGrpSpPr>
      <p:grpSpPr>
        <a:xfrm>
          <a:off x="0" y="0"/>
          <a:ext cx="0" cy="0"/>
          <a:chOff x="0" y="0"/>
          <a:chExt cx="0" cy="0"/>
        </a:xfrm>
      </p:grpSpPr>
      <p:pic>
        <p:nvPicPr>
          <p:cNvPr id="12" name="Picture 11" descr="A picture containing person, building, outdoor, sitting&#10;&#10;Description automatically generated">
            <a:extLst>
              <a:ext uri="{FF2B5EF4-FFF2-40B4-BE49-F238E27FC236}">
                <a16:creationId xmlns:a16="http://schemas.microsoft.com/office/drawing/2014/main" id="{5C1D12E5-AB65-B159-FBCD-9FD555611983}"/>
              </a:ext>
            </a:extLst>
          </p:cNvPr>
          <p:cNvPicPr>
            <a:picLocks noChangeAspect="1"/>
          </p:cNvPicPr>
          <p:nvPr userDrawn="1"/>
        </p:nvPicPr>
        <p:blipFill rotWithShape="1">
          <a:blip r:embed="rId2"/>
          <a:srcRect l="2504" t="22566" r="21169" b="2012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306492892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 Page - Single Young Person 1">
    <p:bg>
      <p:bgRef idx="1001">
        <a:schemeClr val="bg2"/>
      </p:bgRef>
    </p:bg>
    <p:spTree>
      <p:nvGrpSpPr>
        <p:cNvPr id="1" name=""/>
        <p:cNvGrpSpPr/>
        <p:nvPr/>
      </p:nvGrpSpPr>
      <p:grpSpPr>
        <a:xfrm>
          <a:off x="0" y="0"/>
          <a:ext cx="0" cy="0"/>
          <a:chOff x="0" y="0"/>
          <a:chExt cx="0" cy="0"/>
        </a:xfrm>
      </p:grpSpPr>
      <p:pic>
        <p:nvPicPr>
          <p:cNvPr id="5" name="Picture 4" descr="A person wearing a yellow scarf&#10;&#10;Description automatically generated with medium confidence">
            <a:extLst>
              <a:ext uri="{FF2B5EF4-FFF2-40B4-BE49-F238E27FC236}">
                <a16:creationId xmlns:a16="http://schemas.microsoft.com/office/drawing/2014/main" id="{3D1175F9-563C-7896-0BED-6402F37B5924}"/>
              </a:ext>
            </a:extLst>
          </p:cNvPr>
          <p:cNvPicPr>
            <a:picLocks noChangeAspect="1"/>
          </p:cNvPicPr>
          <p:nvPr userDrawn="1"/>
        </p:nvPicPr>
        <p:blipFill rotWithShape="1">
          <a:blip r:embed="rId2"/>
          <a:srcRect t="14440" r="22845" b="27632"/>
          <a:stretch/>
        </p:blipFill>
        <p:spPr>
          <a:xfrm>
            <a:off x="0" y="1"/>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24757207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over Page - Single Young Person 2">
    <p:bg>
      <p:bgRef idx="1001">
        <a:schemeClr val="bg2"/>
      </p:bgRef>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A768D8E3-0ACF-E5D1-6B43-F908940E7E59}"/>
              </a:ext>
            </a:extLst>
          </p:cNvPr>
          <p:cNvPicPr>
            <a:picLocks noChangeAspect="1"/>
          </p:cNvPicPr>
          <p:nvPr userDrawn="1"/>
        </p:nvPicPr>
        <p:blipFill rotWithShape="1">
          <a:blip r:embed="rId2"/>
          <a:srcRect l="1" t="31504" r="27065" b="1373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34336786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over Page - Young Person &amp; Project Worker 1">
    <p:bg>
      <p:bgRef idx="1001">
        <a:schemeClr val="bg2"/>
      </p:bgRef>
    </p:bg>
    <p:spTree>
      <p:nvGrpSpPr>
        <p:cNvPr id="1" name=""/>
        <p:cNvGrpSpPr/>
        <p:nvPr/>
      </p:nvGrpSpPr>
      <p:grpSpPr>
        <a:xfrm>
          <a:off x="0" y="0"/>
          <a:ext cx="0" cy="0"/>
          <a:chOff x="0" y="0"/>
          <a:chExt cx="0" cy="0"/>
        </a:xfrm>
      </p:grpSpPr>
      <p:pic>
        <p:nvPicPr>
          <p:cNvPr id="11" name="Picture 10" descr="A couple of women walking in a field&#10;&#10;Description automatically generated with low confidence">
            <a:extLst>
              <a:ext uri="{FF2B5EF4-FFF2-40B4-BE49-F238E27FC236}">
                <a16:creationId xmlns:a16="http://schemas.microsoft.com/office/drawing/2014/main" id="{1FEB0349-D37D-725A-1E00-1769393487D9}"/>
              </a:ext>
            </a:extLst>
          </p:cNvPr>
          <p:cNvPicPr>
            <a:picLocks noChangeAspect="1"/>
          </p:cNvPicPr>
          <p:nvPr userDrawn="1"/>
        </p:nvPicPr>
        <p:blipFill rotWithShape="1">
          <a:blip r:embed="rId2"/>
          <a:srcRect l="2986" t="44866" r="34862" b="852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356402888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over Page - Young Person &amp; Project Worker 2">
    <p:bg>
      <p:bgRef idx="1001">
        <a:schemeClr val="bg2"/>
      </p:bgRef>
    </p:bg>
    <p:spTree>
      <p:nvGrpSpPr>
        <p:cNvPr id="1" name=""/>
        <p:cNvGrpSpPr/>
        <p:nvPr/>
      </p:nvGrpSpPr>
      <p:grpSpPr>
        <a:xfrm>
          <a:off x="0" y="0"/>
          <a:ext cx="0" cy="0"/>
          <a:chOff x="0" y="0"/>
          <a:chExt cx="0" cy="0"/>
        </a:xfrm>
      </p:grpSpPr>
      <p:pic>
        <p:nvPicPr>
          <p:cNvPr id="5" name="Picture 4" descr="Two men standing in front of a mural&#10;&#10;Description automatically generated with medium confidence">
            <a:extLst>
              <a:ext uri="{FF2B5EF4-FFF2-40B4-BE49-F238E27FC236}">
                <a16:creationId xmlns:a16="http://schemas.microsoft.com/office/drawing/2014/main" id="{F3788EC8-C5F7-9148-6F6F-B5D50A05C7D0}"/>
              </a:ext>
            </a:extLst>
          </p:cNvPr>
          <p:cNvPicPr>
            <a:picLocks noChangeAspect="1"/>
          </p:cNvPicPr>
          <p:nvPr userDrawn="1"/>
        </p:nvPicPr>
        <p:blipFill rotWithShape="1">
          <a:blip r:embed="rId2"/>
          <a:srcRect t="35579" r="19800" b="4205"/>
          <a:stretch/>
        </p:blipFill>
        <p:spPr>
          <a:xfrm>
            <a:off x="0" y="-1"/>
            <a:ext cx="12192000" cy="6858001"/>
          </a:xfrm>
          <a:prstGeom prst="rect">
            <a:avLst/>
          </a:prstGeom>
        </p:spPr>
      </p:pic>
      <p:sp>
        <p:nvSpPr>
          <p:cNvPr id="7" name="Rectangle 6">
            <a:extLst>
              <a:ext uri="{FF2B5EF4-FFF2-40B4-BE49-F238E27FC236}">
                <a16:creationId xmlns:a16="http://schemas.microsoft.com/office/drawing/2014/main" id="{A0BE12B2-624B-B4DE-E792-793D73900587}"/>
              </a:ext>
            </a:extLst>
          </p:cNvPr>
          <p:cNvSpPr/>
          <p:nvPr userDrawn="1"/>
        </p:nvSpPr>
        <p:spPr>
          <a:xfrm rot="5400000">
            <a:off x="465138" y="-465139"/>
            <a:ext cx="6356350" cy="7286628"/>
          </a:xfrm>
          <a:prstGeom prst="rect">
            <a:avLst/>
          </a:prstGeom>
          <a:gradFill>
            <a:gsLst>
              <a:gs pos="0">
                <a:schemeClr val="tx1">
                  <a:alpha val="0"/>
                </a:schemeClr>
              </a:gs>
              <a:gs pos="99000">
                <a:schemeClr val="tx1">
                  <a:alpha val="34228"/>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410438645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ver Page - Solid Orang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2"/>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9694970"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969497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3"/>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102839381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2B24-F7E5-04E5-05C7-97773BF60F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66BAE6-045B-B604-6430-FDAA97221A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23E79A66-652A-C89E-11CD-E57A8C193249}"/>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3805029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1C2E-F930-B8CB-E6F9-4595CFB35A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B1C981-0647-B5C6-1B0A-739704899A5D}"/>
              </a:ext>
            </a:extLst>
          </p:cNvPr>
          <p:cNvSpPr>
            <a:spLocks noGrp="1"/>
          </p:cNvSpPr>
          <p:nvPr>
            <p:ph sz="half" idx="1"/>
          </p:nvPr>
        </p:nvSpPr>
        <p:spPr>
          <a:xfrm>
            <a:off x="420580" y="1825625"/>
            <a:ext cx="559922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240F276-2B0F-FBD4-5717-77411DF9B2A8}"/>
              </a:ext>
            </a:extLst>
          </p:cNvPr>
          <p:cNvSpPr>
            <a:spLocks noGrp="1"/>
          </p:cNvSpPr>
          <p:nvPr>
            <p:ph sz="half" idx="2"/>
          </p:nvPr>
        </p:nvSpPr>
        <p:spPr>
          <a:xfrm>
            <a:off x="6172199" y="1825625"/>
            <a:ext cx="559921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358350AB-042A-1924-13EB-99CDB75B59E4}"/>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187205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8A85-84DE-67FB-D2A5-8B3DAEC7A98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6DDF962-5763-C3E0-768A-88D15BFBB2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4A7027-5D62-DF90-8685-5607DF26F265}"/>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5" name="Footer Placeholder 4">
            <a:extLst>
              <a:ext uri="{FF2B5EF4-FFF2-40B4-BE49-F238E27FC236}">
                <a16:creationId xmlns:a16="http://schemas.microsoft.com/office/drawing/2014/main" id="{DCE425D0-A51D-3312-9A01-A15660564F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9426-A2B9-A62F-E555-F9A483A0F01C}"/>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189919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9A26-3ED9-BD73-3940-2D1C4CF55BBA}"/>
              </a:ext>
            </a:extLst>
          </p:cNvPr>
          <p:cNvSpPr>
            <a:spLocks noGrp="1"/>
          </p:cNvSpPr>
          <p:nvPr>
            <p:ph type="title"/>
          </p:nvPr>
        </p:nvSpPr>
        <p:spPr>
          <a:xfrm>
            <a:off x="399495" y="365125"/>
            <a:ext cx="11371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82D117-5020-8ADE-B45B-59246D2A38A5}"/>
              </a:ext>
            </a:extLst>
          </p:cNvPr>
          <p:cNvSpPr>
            <a:spLocks noGrp="1"/>
          </p:cNvSpPr>
          <p:nvPr>
            <p:ph type="body" idx="1"/>
          </p:nvPr>
        </p:nvSpPr>
        <p:spPr>
          <a:xfrm>
            <a:off x="399496" y="1681163"/>
            <a:ext cx="559807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872BF3-B872-5785-31C1-629AE8C44A0E}"/>
              </a:ext>
            </a:extLst>
          </p:cNvPr>
          <p:cNvSpPr>
            <a:spLocks noGrp="1"/>
          </p:cNvSpPr>
          <p:nvPr>
            <p:ph sz="half" idx="2"/>
          </p:nvPr>
        </p:nvSpPr>
        <p:spPr>
          <a:xfrm>
            <a:off x="399496" y="2505075"/>
            <a:ext cx="559808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EAEFA8-456A-9B82-930D-C9859D7E33FE}"/>
              </a:ext>
            </a:extLst>
          </p:cNvPr>
          <p:cNvSpPr>
            <a:spLocks noGrp="1"/>
          </p:cNvSpPr>
          <p:nvPr>
            <p:ph type="body" sz="quarter" idx="3"/>
          </p:nvPr>
        </p:nvSpPr>
        <p:spPr>
          <a:xfrm>
            <a:off x="6172200" y="1681163"/>
            <a:ext cx="55980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52267E-DA24-CF15-3167-6D95BE78A567}"/>
              </a:ext>
            </a:extLst>
          </p:cNvPr>
          <p:cNvSpPr>
            <a:spLocks noGrp="1"/>
          </p:cNvSpPr>
          <p:nvPr>
            <p:ph sz="quarter" idx="4"/>
          </p:nvPr>
        </p:nvSpPr>
        <p:spPr>
          <a:xfrm>
            <a:off x="6172200" y="2505075"/>
            <a:ext cx="559807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9745212C-36B6-2389-E94C-36003253BA03}"/>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403099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F42A-AB27-EDD0-2B0E-5270FFD789F2}"/>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C383D99C-8094-803D-E0F8-EE19DD5A6B4D}"/>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639129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2F2073-D5D8-7308-761E-E525681218D7}"/>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3859490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Tex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F604-E6F4-5B7F-4553-65D74DD037F2}"/>
              </a:ext>
            </a:extLst>
          </p:cNvPr>
          <p:cNvSpPr>
            <a:spLocks noGrp="1"/>
          </p:cNvSpPr>
          <p:nvPr>
            <p:ph type="title"/>
          </p:nvPr>
        </p:nvSpPr>
        <p:spPr>
          <a:xfrm>
            <a:off x="6657420" y="457200"/>
            <a:ext cx="5113999" cy="1300579"/>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34A887-7AF8-6022-DD98-15125414992E}"/>
              </a:ext>
            </a:extLst>
          </p:cNvPr>
          <p:cNvSpPr>
            <a:spLocks noGrp="1"/>
          </p:cNvSpPr>
          <p:nvPr>
            <p:ph type="pic" idx="1"/>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64EB29-15DB-00C1-0269-DA7F7C4D8DB1}"/>
              </a:ext>
            </a:extLst>
          </p:cNvPr>
          <p:cNvSpPr>
            <a:spLocks noGrp="1"/>
          </p:cNvSpPr>
          <p:nvPr>
            <p:ph type="body" sz="half" idx="2"/>
          </p:nvPr>
        </p:nvSpPr>
        <p:spPr>
          <a:xfrm>
            <a:off x="6657420" y="2057400"/>
            <a:ext cx="5113999" cy="3857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1293A2B-D07E-D753-C21F-A8EB5268B0EA}"/>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529873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Text and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F604-E6F4-5B7F-4553-65D74DD037F2}"/>
              </a:ext>
            </a:extLst>
          </p:cNvPr>
          <p:cNvSpPr>
            <a:spLocks noGrp="1"/>
          </p:cNvSpPr>
          <p:nvPr>
            <p:ph type="title"/>
          </p:nvPr>
        </p:nvSpPr>
        <p:spPr>
          <a:xfrm>
            <a:off x="413782" y="457200"/>
            <a:ext cx="5113999" cy="1300579"/>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34A887-7AF8-6022-DD98-15125414992E}"/>
              </a:ext>
            </a:extLst>
          </p:cNvPr>
          <p:cNvSpPr>
            <a:spLocks noGrp="1"/>
          </p:cNvSpPr>
          <p:nvPr>
            <p:ph type="pic" idx="1"/>
          </p:nvPr>
        </p:nvSpPr>
        <p:spPr>
          <a:xfrm>
            <a:off x="6067424"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64EB29-15DB-00C1-0269-DA7F7C4D8DB1}"/>
              </a:ext>
            </a:extLst>
          </p:cNvPr>
          <p:cNvSpPr>
            <a:spLocks noGrp="1"/>
          </p:cNvSpPr>
          <p:nvPr>
            <p:ph type="body" sz="half" idx="2"/>
          </p:nvPr>
        </p:nvSpPr>
        <p:spPr>
          <a:xfrm>
            <a:off x="413782" y="2057400"/>
            <a:ext cx="5113999" cy="3857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1293A2B-D07E-D753-C21F-A8EB5268B0EA}"/>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1154034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 Blue">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5BCEBE1-0106-61AD-0768-25D998E991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8" name="Picture 7">
            <a:extLst>
              <a:ext uri="{FF2B5EF4-FFF2-40B4-BE49-F238E27FC236}">
                <a16:creationId xmlns:a16="http://schemas.microsoft.com/office/drawing/2014/main" id="{0C850E5A-ECF9-D58F-516E-E0524DF4B68D}"/>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5" name="Title 1">
            <a:extLst>
              <a:ext uri="{FF2B5EF4-FFF2-40B4-BE49-F238E27FC236}">
                <a16:creationId xmlns:a16="http://schemas.microsoft.com/office/drawing/2014/main" id="{A481A2EE-B3DA-7BBB-2C0B-B78517B80F5A}"/>
              </a:ext>
            </a:extLst>
          </p:cNvPr>
          <p:cNvSpPr>
            <a:spLocks noGrp="1"/>
          </p:cNvSpPr>
          <p:nvPr>
            <p:ph type="ctrTitle"/>
          </p:nvPr>
        </p:nvSpPr>
        <p:spPr>
          <a:xfrm>
            <a:off x="420580" y="444533"/>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F86EFD6C-B8AD-4561-D6CF-ED448AA602A5}"/>
              </a:ext>
            </a:extLst>
          </p:cNvPr>
          <p:cNvSpPr>
            <a:spLocks noGrp="1"/>
          </p:cNvSpPr>
          <p:nvPr>
            <p:ph type="subTitle" idx="1"/>
          </p:nvPr>
        </p:nvSpPr>
        <p:spPr>
          <a:xfrm>
            <a:off x="420580" y="2192370"/>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7072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 Orange">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DF21DBC0-A60D-E171-6355-09F365F251C6}"/>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4" name="Title 1">
            <a:extLst>
              <a:ext uri="{FF2B5EF4-FFF2-40B4-BE49-F238E27FC236}">
                <a16:creationId xmlns:a16="http://schemas.microsoft.com/office/drawing/2014/main" id="{8C1D4ED4-8D4B-E4DA-991A-BD41B993C303}"/>
              </a:ext>
            </a:extLst>
          </p:cNvPr>
          <p:cNvSpPr>
            <a:spLocks noGrp="1"/>
          </p:cNvSpPr>
          <p:nvPr>
            <p:ph type="ctrTitle"/>
          </p:nvPr>
        </p:nvSpPr>
        <p:spPr>
          <a:xfrm>
            <a:off x="420580" y="2813971"/>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5" name="Subtitle 2">
            <a:extLst>
              <a:ext uri="{FF2B5EF4-FFF2-40B4-BE49-F238E27FC236}">
                <a16:creationId xmlns:a16="http://schemas.microsoft.com/office/drawing/2014/main" id="{A4B6386F-45D9-47FD-B559-3A34CA63A558}"/>
              </a:ext>
            </a:extLst>
          </p:cNvPr>
          <p:cNvSpPr>
            <a:spLocks noGrp="1"/>
          </p:cNvSpPr>
          <p:nvPr>
            <p:ph type="subTitle" idx="1"/>
          </p:nvPr>
        </p:nvSpPr>
        <p:spPr>
          <a:xfrm>
            <a:off x="420580" y="4561808"/>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84618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DC4913C-5238-9DC1-D146-97B044B121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444533"/>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2192370"/>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27683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 Indigo">
    <p:spTree>
      <p:nvGrpSpPr>
        <p:cNvPr id="1" name=""/>
        <p:cNvGrpSpPr/>
        <p:nvPr/>
      </p:nvGrpSpPr>
      <p:grpSpPr>
        <a:xfrm>
          <a:off x="0" y="0"/>
          <a:ext cx="0" cy="0"/>
          <a:chOff x="0" y="0"/>
          <a:chExt cx="0" cy="0"/>
        </a:xfrm>
      </p:grpSpPr>
      <p:pic>
        <p:nvPicPr>
          <p:cNvPr id="3" name="Picture 2" descr="A picture containing text, outdoor, air&#10;&#10;Description automatically generated">
            <a:extLst>
              <a:ext uri="{FF2B5EF4-FFF2-40B4-BE49-F238E27FC236}">
                <a16:creationId xmlns:a16="http://schemas.microsoft.com/office/drawing/2014/main" id="{EECA17AF-84D9-5D99-2043-06C72AC3F9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2813971"/>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4561808"/>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82988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 Teal">
    <p:spTree>
      <p:nvGrpSpPr>
        <p:cNvPr id="1" name=""/>
        <p:cNvGrpSpPr/>
        <p:nvPr/>
      </p:nvGrpSpPr>
      <p:grpSpPr>
        <a:xfrm>
          <a:off x="0" y="0"/>
          <a:ext cx="0" cy="0"/>
          <a:chOff x="0" y="0"/>
          <a:chExt cx="0" cy="0"/>
        </a:xfrm>
      </p:grpSpPr>
      <p:pic>
        <p:nvPicPr>
          <p:cNvPr id="4" name="Picture 3" descr="Background pattern, icon&#10;&#10;Description automatically generated with medium confidence">
            <a:extLst>
              <a:ext uri="{FF2B5EF4-FFF2-40B4-BE49-F238E27FC236}">
                <a16:creationId xmlns:a16="http://schemas.microsoft.com/office/drawing/2014/main" id="{BEFC7666-B826-83F8-9678-8F9BC2008B0A}"/>
              </a:ext>
            </a:extLst>
          </p:cNvPr>
          <p:cNvPicPr>
            <a:picLocks noChangeAspect="1"/>
          </p:cNvPicPr>
          <p:nvPr userDrawn="1"/>
        </p:nvPicPr>
        <p:blipFill>
          <a:blip r:embed="rId2"/>
          <a:stretch>
            <a:fillRect/>
          </a:stretch>
        </p:blipFill>
        <p:spPr>
          <a:xfrm>
            <a:off x="0" y="6382"/>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444533"/>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2192370"/>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4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1B9B-E702-6208-EED0-62ED921FBF9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8FB41A5-E96C-4B97-5B6B-9E5AAC597C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D4B636-1FC2-5C86-6E9F-E25D5CF94401}"/>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5" name="Footer Placeholder 4">
            <a:extLst>
              <a:ext uri="{FF2B5EF4-FFF2-40B4-BE49-F238E27FC236}">
                <a16:creationId xmlns:a16="http://schemas.microsoft.com/office/drawing/2014/main" id="{A44B5EF7-A411-AEDC-C9F0-F958CFC351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859429-6769-9E25-F5BB-55F40E13F637}"/>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1891724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Slide - Plum">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43981CD1-A2DA-CE6C-1DE6-36CFAA2E323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2813971"/>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4561808"/>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83121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Slide - Yellow">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AF7781B-B074-B602-4A10-A3E4C8397855}"/>
              </a:ext>
            </a:extLst>
          </p:cNvPr>
          <p:cNvPicPr>
            <a:picLocks noChangeAspect="1"/>
          </p:cNvPicPr>
          <p:nvPr userDrawn="1"/>
        </p:nvPicPr>
        <p:blipFill>
          <a:blip r:embed="rId2"/>
          <a:stretch>
            <a:fillRect/>
          </a:stretch>
        </p:blipFill>
        <p:spPr>
          <a:xfrm>
            <a:off x="0" y="0"/>
            <a:ext cx="12191998" cy="6857999"/>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444533"/>
            <a:ext cx="10247420" cy="1655762"/>
          </a:xfrm>
        </p:spPr>
        <p:txBody>
          <a:bodyPr anchor="b"/>
          <a:lstStyle>
            <a:lvl1pPr algn="l">
              <a:defRPr sz="4800">
                <a:solidFill>
                  <a:schemeClr val="tx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2192370"/>
            <a:ext cx="10247420" cy="1655762"/>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5" name="Picture 4" descr="Shape&#10;&#10;Description automatically generated with medium confidence">
            <a:extLst>
              <a:ext uri="{FF2B5EF4-FFF2-40B4-BE49-F238E27FC236}">
                <a16:creationId xmlns:a16="http://schemas.microsoft.com/office/drawing/2014/main" id="{E75CA22E-129A-F913-C11C-A34FEC979AF0}"/>
              </a:ext>
            </a:extLst>
          </p:cNvPr>
          <p:cNvPicPr>
            <a:picLocks noChangeAspect="1"/>
          </p:cNvPicPr>
          <p:nvPr userDrawn="1"/>
        </p:nvPicPr>
        <p:blipFill>
          <a:blip r:embed="rId3"/>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14317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Custom Layout">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D142F-CA19-614D-93F5-8C3FB65B55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133856" y="2886022"/>
            <a:ext cx="6858001" cy="1085958"/>
          </a:xfrm>
          <a:prstGeom prst="rect">
            <a:avLst/>
          </a:prstGeom>
        </p:spPr>
      </p:pic>
      <p:sp>
        <p:nvSpPr>
          <p:cNvPr id="8" name="bg object 16">
            <a:extLst>
              <a:ext uri="{FF2B5EF4-FFF2-40B4-BE49-F238E27FC236}">
                <a16:creationId xmlns:a16="http://schemas.microsoft.com/office/drawing/2014/main" id="{1E45933D-1282-2449-A27B-8006CBD2AB75}"/>
              </a:ext>
            </a:extLst>
          </p:cNvPr>
          <p:cNvSpPr/>
          <p:nvPr userDrawn="1"/>
        </p:nvSpPr>
        <p:spPr>
          <a:xfrm>
            <a:off x="2191831" y="1"/>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8B665"/>
          </a:solidFill>
        </p:spPr>
        <p:txBody>
          <a:bodyPr wrap="square" lIns="0" tIns="0" rIns="0" bIns="0" rtlCol="0"/>
          <a:lstStyle/>
          <a:p>
            <a:endParaRPr sz="1092"/>
          </a:p>
        </p:txBody>
      </p:sp>
      <p:sp>
        <p:nvSpPr>
          <p:cNvPr id="12" name="Holder 6">
            <a:extLst>
              <a:ext uri="{FF2B5EF4-FFF2-40B4-BE49-F238E27FC236}">
                <a16:creationId xmlns:a16="http://schemas.microsoft.com/office/drawing/2014/main" id="{2B3EA608-4FE6-574D-8A83-533D7F0A6E0D}"/>
              </a:ext>
            </a:extLst>
          </p:cNvPr>
          <p:cNvSpPr txBox="1">
            <a:spLocks/>
          </p:cNvSpPr>
          <p:nvPr userDrawn="1"/>
        </p:nvSpPr>
        <p:spPr>
          <a:xfrm>
            <a:off x="286959" y="6547948"/>
            <a:ext cx="633410"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a:latin typeface="Arial" panose="020B0604020202020204" pitchFamily="34" charset="0"/>
                <a:cs typeface="Arial" panose="020B0604020202020204" pitchFamily="34" charset="0"/>
              </a:rPr>
              <a:t>Page</a:t>
            </a:r>
            <a:r>
              <a:rPr lang="en-GB" sz="849" spc="-67">
                <a:latin typeface="Arial" panose="020B0604020202020204" pitchFamily="34" charset="0"/>
                <a:cs typeface="Arial" panose="020B0604020202020204" pitchFamily="34" charset="0"/>
              </a:rPr>
              <a:t> </a:t>
            </a:r>
            <a:fld id="{81D60167-4931-47E6-BA6A-407CBD079E47}" type="slidenum">
              <a:rPr sz="849" spc="33" smtClean="0">
                <a:latin typeface="Arial" panose="020B0604020202020204" pitchFamily="34" charset="0"/>
                <a:cs typeface="Arial" panose="020B0604020202020204" pitchFamily="34" charset="0"/>
              </a:rPr>
              <a:pPr marL="7701">
                <a:spcBef>
                  <a:spcPts val="33"/>
                </a:spcBef>
              </a:pPr>
              <a:t>‹#›</a:t>
            </a:fld>
            <a:endParaRPr sz="849" spc="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582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0_Custom Layout">
    <p:bg>
      <p:bgPr>
        <a:solidFill>
          <a:schemeClr val="bg1">
            <a:alpha val="45000"/>
          </a:scheme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C6C573EB-03A1-B346-878A-343CF3AE0725}"/>
              </a:ext>
            </a:extLst>
          </p:cNvPr>
          <p:cNvSpPr/>
          <p:nvPr userDrawn="1"/>
        </p:nvSpPr>
        <p:spPr>
          <a:xfrm flipH="1">
            <a:off x="1" y="1"/>
            <a:ext cx="2191830"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385184"/>
          </a:solidFill>
        </p:spPr>
        <p:txBody>
          <a:bodyPr wrap="square" lIns="0" tIns="0" rIns="0" bIns="0" rtlCol="0"/>
          <a:lstStyle/>
          <a:p>
            <a:endParaRPr sz="1092">
              <a:solidFill>
                <a:schemeClr val="tx1"/>
              </a:solidFill>
              <a:highlight>
                <a:srgbClr val="F38501"/>
              </a:highlight>
            </a:endParaRPr>
          </a:p>
        </p:txBody>
      </p:sp>
      <p:sp>
        <p:nvSpPr>
          <p:cNvPr id="17" name="Holder 6">
            <a:extLst>
              <a:ext uri="{FF2B5EF4-FFF2-40B4-BE49-F238E27FC236}">
                <a16:creationId xmlns:a16="http://schemas.microsoft.com/office/drawing/2014/main" id="{0D490831-ED1E-9D46-90ED-34FAA4AC405D}"/>
              </a:ext>
            </a:extLst>
          </p:cNvPr>
          <p:cNvSpPr txBox="1">
            <a:spLocks/>
          </p:cNvSpPr>
          <p:nvPr userDrawn="1"/>
        </p:nvSpPr>
        <p:spPr>
          <a:xfrm>
            <a:off x="286959" y="6547948"/>
            <a:ext cx="633410"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a:solidFill>
                  <a:schemeClr val="bg1"/>
                </a:solidFill>
                <a:latin typeface="Arial" panose="020B0604020202020204" pitchFamily="34" charset="0"/>
                <a:cs typeface="Arial" panose="020B0604020202020204" pitchFamily="34" charset="0"/>
              </a:rPr>
              <a:t>Page</a:t>
            </a:r>
            <a:r>
              <a:rPr lang="en-GB" sz="849" spc="-67">
                <a:solidFill>
                  <a:schemeClr val="bg1"/>
                </a:solidFill>
                <a:latin typeface="Arial" panose="020B0604020202020204" pitchFamily="34" charset="0"/>
                <a:cs typeface="Arial" panose="020B0604020202020204" pitchFamily="34" charset="0"/>
              </a:rPr>
              <a:t> </a:t>
            </a:r>
            <a:fld id="{81D60167-4931-47E6-BA6A-407CBD079E47}" type="slidenum">
              <a:rPr sz="849" spc="33" smtClean="0">
                <a:solidFill>
                  <a:schemeClr val="bg1"/>
                </a:solidFill>
                <a:latin typeface="Arial" panose="020B0604020202020204" pitchFamily="34" charset="0"/>
                <a:cs typeface="Arial" panose="020B0604020202020204" pitchFamily="34" charset="0"/>
              </a:rPr>
              <a:pPr marL="7701">
                <a:spcBef>
                  <a:spcPts val="33"/>
                </a:spcBef>
              </a:pPr>
              <a:t>‹#›</a:t>
            </a:fld>
            <a:endParaRPr sz="849" spc="33">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9159A8E-3A71-0B4A-9664-AF5F4F82D3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1449814" y="2962856"/>
            <a:ext cx="6858001" cy="932289"/>
          </a:xfrm>
          <a:prstGeom prst="rect">
            <a:avLst/>
          </a:prstGeom>
        </p:spPr>
      </p:pic>
      <p:sp>
        <p:nvSpPr>
          <p:cNvPr id="7" name="object 3">
            <a:extLst>
              <a:ext uri="{FF2B5EF4-FFF2-40B4-BE49-F238E27FC236}">
                <a16:creationId xmlns:a16="http://schemas.microsoft.com/office/drawing/2014/main" id="{E4B1D734-A546-354C-8F16-3C17C4F33B8B}"/>
              </a:ext>
            </a:extLst>
          </p:cNvPr>
          <p:cNvSpPr/>
          <p:nvPr userDrawn="1"/>
        </p:nvSpPr>
        <p:spPr>
          <a:xfrm>
            <a:off x="436522" y="13"/>
            <a:ext cx="1318785" cy="131877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1776335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26FB-668C-171E-55F6-5A35C4DC89D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FD2F7B3-1E70-0308-F24C-3EEDD93887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9A4620E-62AB-440A-B5B6-072667EA09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47EADA0-D02E-49F7-F543-D66826D04369}"/>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6" name="Footer Placeholder 5">
            <a:extLst>
              <a:ext uri="{FF2B5EF4-FFF2-40B4-BE49-F238E27FC236}">
                <a16:creationId xmlns:a16="http://schemas.microsoft.com/office/drawing/2014/main" id="{6E18C631-0D61-D3D4-C770-83799E551E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C6D985-67B1-00D1-1457-6DC19114CB73}"/>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3883275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Cover Page - Group Shot">
    <p:bg>
      <p:bgRef idx="1001">
        <a:schemeClr val="bg2"/>
      </p:bgRef>
    </p:bg>
    <p:spTree>
      <p:nvGrpSpPr>
        <p:cNvPr id="1" name=""/>
        <p:cNvGrpSpPr/>
        <p:nvPr/>
      </p:nvGrpSpPr>
      <p:grpSpPr>
        <a:xfrm>
          <a:off x="0" y="0"/>
          <a:ext cx="0" cy="0"/>
          <a:chOff x="0" y="0"/>
          <a:chExt cx="0" cy="0"/>
        </a:xfrm>
      </p:grpSpPr>
      <p:pic>
        <p:nvPicPr>
          <p:cNvPr id="12" name="Picture 11" descr="A picture containing person, building, outdoor, sitting&#10;&#10;Description automatically generated">
            <a:extLst>
              <a:ext uri="{FF2B5EF4-FFF2-40B4-BE49-F238E27FC236}">
                <a16:creationId xmlns:a16="http://schemas.microsoft.com/office/drawing/2014/main" id="{5C1D12E5-AB65-B159-FBCD-9FD5556119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386917788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Cover Page - Single Young Person 1">
    <p:bg>
      <p:bgRef idx="1001">
        <a:schemeClr val="bg2"/>
      </p:bgRef>
    </p:bg>
    <p:spTree>
      <p:nvGrpSpPr>
        <p:cNvPr id="1" name=""/>
        <p:cNvGrpSpPr/>
        <p:nvPr/>
      </p:nvGrpSpPr>
      <p:grpSpPr>
        <a:xfrm>
          <a:off x="0" y="0"/>
          <a:ext cx="0" cy="0"/>
          <a:chOff x="0" y="0"/>
          <a:chExt cx="0" cy="0"/>
        </a:xfrm>
      </p:grpSpPr>
      <p:pic>
        <p:nvPicPr>
          <p:cNvPr id="5" name="Picture 4" descr="A person wearing a yellow scarf&#10;&#10;Description automatically generated with medium confidence">
            <a:extLst>
              <a:ext uri="{FF2B5EF4-FFF2-40B4-BE49-F238E27FC236}">
                <a16:creationId xmlns:a16="http://schemas.microsoft.com/office/drawing/2014/main" id="{3D1175F9-563C-7896-0BED-6402F37B59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65237892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Cover Page - Single Young Person 2">
    <p:bg>
      <p:bgRef idx="1001">
        <a:schemeClr val="bg2"/>
      </p:bgRef>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A768D8E3-0ACF-E5D1-6B43-F908940E7E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76796367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Cover Page - Young Person &amp; Project Worker 1">
    <p:bg>
      <p:bgRef idx="1001">
        <a:schemeClr val="bg2"/>
      </p:bgRef>
    </p:bg>
    <p:spTree>
      <p:nvGrpSpPr>
        <p:cNvPr id="1" name=""/>
        <p:cNvGrpSpPr/>
        <p:nvPr/>
      </p:nvGrpSpPr>
      <p:grpSpPr>
        <a:xfrm>
          <a:off x="0" y="0"/>
          <a:ext cx="0" cy="0"/>
          <a:chOff x="0" y="0"/>
          <a:chExt cx="0" cy="0"/>
        </a:xfrm>
      </p:grpSpPr>
      <p:pic>
        <p:nvPicPr>
          <p:cNvPr id="11" name="Picture 10" descr="A couple of women walking in a field&#10;&#10;Description automatically generated with low confidence">
            <a:extLst>
              <a:ext uri="{FF2B5EF4-FFF2-40B4-BE49-F238E27FC236}">
                <a16:creationId xmlns:a16="http://schemas.microsoft.com/office/drawing/2014/main" id="{1FEB0349-D37D-725A-1E00-1769393487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359737083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over Page - Young Person &amp; Project Worker 2">
    <p:bg>
      <p:bgRef idx="1001">
        <a:schemeClr val="bg2"/>
      </p:bgRef>
    </p:bg>
    <p:spTree>
      <p:nvGrpSpPr>
        <p:cNvPr id="1" name=""/>
        <p:cNvGrpSpPr/>
        <p:nvPr/>
      </p:nvGrpSpPr>
      <p:grpSpPr>
        <a:xfrm>
          <a:off x="0" y="0"/>
          <a:ext cx="0" cy="0"/>
          <a:chOff x="0" y="0"/>
          <a:chExt cx="0" cy="0"/>
        </a:xfrm>
      </p:grpSpPr>
      <p:pic>
        <p:nvPicPr>
          <p:cNvPr id="5" name="Picture 4" descr="Two men standing in front of a mural&#10;&#10;Description automatically generated with medium confidence">
            <a:extLst>
              <a:ext uri="{FF2B5EF4-FFF2-40B4-BE49-F238E27FC236}">
                <a16:creationId xmlns:a16="http://schemas.microsoft.com/office/drawing/2014/main" id="{F3788EC8-C5F7-9148-6F6F-B5D50A05C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A0BE12B2-624B-B4DE-E792-793D73900587}"/>
              </a:ext>
            </a:extLst>
          </p:cNvPr>
          <p:cNvSpPr/>
          <p:nvPr userDrawn="1"/>
        </p:nvSpPr>
        <p:spPr>
          <a:xfrm rot="5400000">
            <a:off x="465138" y="-465139"/>
            <a:ext cx="6356350" cy="7286628"/>
          </a:xfrm>
          <a:prstGeom prst="rect">
            <a:avLst/>
          </a:prstGeom>
          <a:gradFill>
            <a:gsLst>
              <a:gs pos="0">
                <a:schemeClr val="tx1">
                  <a:alpha val="0"/>
                </a:schemeClr>
              </a:gs>
              <a:gs pos="99000">
                <a:schemeClr val="tx1">
                  <a:alpha val="34228"/>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3"/>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582305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5823058"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7236794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2508-07A1-0709-C1DA-9C6168EC7AF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D2C6CFE-EAC0-3575-5BC3-6C5D7AF134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E2922BA-3F4B-7776-8ED3-1FE67E7F5A2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6319A39-D73C-3A33-3E52-97AC75E04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0BD9255-5E23-6358-A199-9A302CB320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A3D1AD6-C98D-6135-3880-CEB760EEEA9F}"/>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8" name="Footer Placeholder 7">
            <a:extLst>
              <a:ext uri="{FF2B5EF4-FFF2-40B4-BE49-F238E27FC236}">
                <a16:creationId xmlns:a16="http://schemas.microsoft.com/office/drawing/2014/main" id="{E8EFB73E-BB9C-BF96-6D54-A134B1D5A7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E22954-8D5C-78EF-8EAB-5BBE2089E15E}"/>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30571838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Cover Page - Solid Orang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4CBA1-CF7E-54DD-87CD-ED8A677DF462}"/>
              </a:ext>
            </a:extLst>
          </p:cNvPr>
          <p:cNvPicPr>
            <a:picLocks noChangeAspect="1"/>
          </p:cNvPicPr>
          <p:nvPr userDrawn="1"/>
        </p:nvPicPr>
        <p:blipFill>
          <a:blip r:embed="rId2"/>
          <a:stretch>
            <a:fillRect/>
          </a:stretch>
        </p:blipFill>
        <p:spPr>
          <a:xfrm>
            <a:off x="-142783" y="6106048"/>
            <a:ext cx="12473865" cy="1230853"/>
          </a:xfrm>
          <a:prstGeom prst="rect">
            <a:avLst/>
          </a:prstGeom>
        </p:spPr>
      </p:pic>
      <p:sp>
        <p:nvSpPr>
          <p:cNvPr id="2" name="Title 1">
            <a:extLst>
              <a:ext uri="{FF2B5EF4-FFF2-40B4-BE49-F238E27FC236}">
                <a16:creationId xmlns:a16="http://schemas.microsoft.com/office/drawing/2014/main" id="{038A8719-C5EB-AE9D-ACEE-C511D634C02D}"/>
              </a:ext>
            </a:extLst>
          </p:cNvPr>
          <p:cNvSpPr>
            <a:spLocks noGrp="1"/>
          </p:cNvSpPr>
          <p:nvPr>
            <p:ph type="ctrTitle"/>
          </p:nvPr>
        </p:nvSpPr>
        <p:spPr>
          <a:xfrm>
            <a:off x="420580" y="1122363"/>
            <a:ext cx="9694970"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71627E4-9FDB-BEDF-2E0C-988C29171593}"/>
              </a:ext>
            </a:extLst>
          </p:cNvPr>
          <p:cNvSpPr>
            <a:spLocks noGrp="1"/>
          </p:cNvSpPr>
          <p:nvPr>
            <p:ph type="subTitle" idx="1"/>
          </p:nvPr>
        </p:nvSpPr>
        <p:spPr>
          <a:xfrm>
            <a:off x="420580" y="3602038"/>
            <a:ext cx="969497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D537D467-A968-74CE-F236-63A008C7D3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87074112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2B24-F7E5-04E5-05C7-97773BF60F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66BAE6-045B-B604-6430-FDAA97221A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23E79A66-652A-C89E-11CD-E57A8C193249}"/>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2078349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1C2E-F930-B8CB-E6F9-4595CFB35A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B1C981-0647-B5C6-1B0A-739704899A5D}"/>
              </a:ext>
            </a:extLst>
          </p:cNvPr>
          <p:cNvSpPr>
            <a:spLocks noGrp="1"/>
          </p:cNvSpPr>
          <p:nvPr>
            <p:ph sz="half" idx="1"/>
          </p:nvPr>
        </p:nvSpPr>
        <p:spPr>
          <a:xfrm>
            <a:off x="420580" y="1825625"/>
            <a:ext cx="559922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240F276-2B0F-FBD4-5717-77411DF9B2A8}"/>
              </a:ext>
            </a:extLst>
          </p:cNvPr>
          <p:cNvSpPr>
            <a:spLocks noGrp="1"/>
          </p:cNvSpPr>
          <p:nvPr>
            <p:ph sz="half" idx="2"/>
          </p:nvPr>
        </p:nvSpPr>
        <p:spPr>
          <a:xfrm>
            <a:off x="6172199" y="1825625"/>
            <a:ext cx="559921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358350AB-042A-1924-13EB-99CDB75B59E4}"/>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1975484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9A26-3ED9-BD73-3940-2D1C4CF55BBA}"/>
              </a:ext>
            </a:extLst>
          </p:cNvPr>
          <p:cNvSpPr>
            <a:spLocks noGrp="1"/>
          </p:cNvSpPr>
          <p:nvPr>
            <p:ph type="title"/>
          </p:nvPr>
        </p:nvSpPr>
        <p:spPr>
          <a:xfrm>
            <a:off x="399495" y="365125"/>
            <a:ext cx="11371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82D117-5020-8ADE-B45B-59246D2A38A5}"/>
              </a:ext>
            </a:extLst>
          </p:cNvPr>
          <p:cNvSpPr>
            <a:spLocks noGrp="1"/>
          </p:cNvSpPr>
          <p:nvPr>
            <p:ph type="body" idx="1"/>
          </p:nvPr>
        </p:nvSpPr>
        <p:spPr>
          <a:xfrm>
            <a:off x="399496" y="1681163"/>
            <a:ext cx="559807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872BF3-B872-5785-31C1-629AE8C44A0E}"/>
              </a:ext>
            </a:extLst>
          </p:cNvPr>
          <p:cNvSpPr>
            <a:spLocks noGrp="1"/>
          </p:cNvSpPr>
          <p:nvPr>
            <p:ph sz="half" idx="2"/>
          </p:nvPr>
        </p:nvSpPr>
        <p:spPr>
          <a:xfrm>
            <a:off x="399496" y="2505075"/>
            <a:ext cx="559808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EAEFA8-456A-9B82-930D-C9859D7E33FE}"/>
              </a:ext>
            </a:extLst>
          </p:cNvPr>
          <p:cNvSpPr>
            <a:spLocks noGrp="1"/>
          </p:cNvSpPr>
          <p:nvPr>
            <p:ph type="body" sz="quarter" idx="3"/>
          </p:nvPr>
        </p:nvSpPr>
        <p:spPr>
          <a:xfrm>
            <a:off x="6172200" y="1681163"/>
            <a:ext cx="55980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52267E-DA24-CF15-3167-6D95BE78A567}"/>
              </a:ext>
            </a:extLst>
          </p:cNvPr>
          <p:cNvSpPr>
            <a:spLocks noGrp="1"/>
          </p:cNvSpPr>
          <p:nvPr>
            <p:ph sz="quarter" idx="4"/>
          </p:nvPr>
        </p:nvSpPr>
        <p:spPr>
          <a:xfrm>
            <a:off x="6172200" y="2505075"/>
            <a:ext cx="559807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9745212C-36B6-2389-E94C-36003253BA03}"/>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3110038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F42A-AB27-EDD0-2B0E-5270FFD789F2}"/>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C383D99C-8094-803D-E0F8-EE19DD5A6B4D}"/>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1602963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2F2073-D5D8-7308-761E-E525681218D7}"/>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1699791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Tex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F604-E6F4-5B7F-4553-65D74DD037F2}"/>
              </a:ext>
            </a:extLst>
          </p:cNvPr>
          <p:cNvSpPr>
            <a:spLocks noGrp="1"/>
          </p:cNvSpPr>
          <p:nvPr>
            <p:ph type="title"/>
          </p:nvPr>
        </p:nvSpPr>
        <p:spPr>
          <a:xfrm>
            <a:off x="6657420" y="457200"/>
            <a:ext cx="5113999" cy="1300579"/>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34A887-7AF8-6022-DD98-15125414992E}"/>
              </a:ext>
            </a:extLst>
          </p:cNvPr>
          <p:cNvSpPr>
            <a:spLocks noGrp="1"/>
          </p:cNvSpPr>
          <p:nvPr>
            <p:ph type="pic" idx="1"/>
          </p:nvPr>
        </p:nvSpPr>
        <p:spPr>
          <a:xfrm>
            <a:off x="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64EB29-15DB-00C1-0269-DA7F7C4D8DB1}"/>
              </a:ext>
            </a:extLst>
          </p:cNvPr>
          <p:cNvSpPr>
            <a:spLocks noGrp="1"/>
          </p:cNvSpPr>
          <p:nvPr>
            <p:ph type="body" sz="half" idx="2"/>
          </p:nvPr>
        </p:nvSpPr>
        <p:spPr>
          <a:xfrm>
            <a:off x="6657420" y="2057400"/>
            <a:ext cx="5113999" cy="3857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1293A2B-D07E-D753-C21F-A8EB5268B0EA}"/>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3472597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Text and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F604-E6F4-5B7F-4553-65D74DD037F2}"/>
              </a:ext>
            </a:extLst>
          </p:cNvPr>
          <p:cNvSpPr>
            <a:spLocks noGrp="1"/>
          </p:cNvSpPr>
          <p:nvPr>
            <p:ph type="title"/>
          </p:nvPr>
        </p:nvSpPr>
        <p:spPr>
          <a:xfrm>
            <a:off x="413782" y="457200"/>
            <a:ext cx="5113999" cy="1300579"/>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34A887-7AF8-6022-DD98-15125414992E}"/>
              </a:ext>
            </a:extLst>
          </p:cNvPr>
          <p:cNvSpPr>
            <a:spLocks noGrp="1"/>
          </p:cNvSpPr>
          <p:nvPr>
            <p:ph type="pic" idx="1"/>
          </p:nvPr>
        </p:nvSpPr>
        <p:spPr>
          <a:xfrm>
            <a:off x="6067424"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64EB29-15DB-00C1-0269-DA7F7C4D8DB1}"/>
              </a:ext>
            </a:extLst>
          </p:cNvPr>
          <p:cNvSpPr>
            <a:spLocks noGrp="1"/>
          </p:cNvSpPr>
          <p:nvPr>
            <p:ph type="body" sz="half" idx="2"/>
          </p:nvPr>
        </p:nvSpPr>
        <p:spPr>
          <a:xfrm>
            <a:off x="413782" y="2057400"/>
            <a:ext cx="5113999" cy="3857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1293A2B-D07E-D753-C21F-A8EB5268B0EA}"/>
              </a:ext>
            </a:extLst>
          </p:cNvPr>
          <p:cNvSpPr>
            <a:spLocks noGrp="1"/>
          </p:cNvSpPr>
          <p:nvPr>
            <p:ph type="sldNum" sz="quarter" idx="12"/>
          </p:nvPr>
        </p:nvSpPr>
        <p:spPr/>
        <p:txBody>
          <a:bodyPr/>
          <a:lstStyle/>
          <a:p>
            <a:fld id="{93F3DB64-F2CA-624B-8EE9-CCF2424D76C1}" type="slidenum">
              <a:rPr lang="en-US" smtClean="0"/>
              <a:t>‹#›</a:t>
            </a:fld>
            <a:endParaRPr lang="en-US"/>
          </a:p>
        </p:txBody>
      </p:sp>
    </p:spTree>
    <p:extLst>
      <p:ext uri="{BB962C8B-B14F-4D97-AF65-F5344CB8AC3E}">
        <p14:creationId xmlns:p14="http://schemas.microsoft.com/office/powerpoint/2010/main" val="2208926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pter Slide - Blue">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5BCEBE1-0106-61AD-0768-25D998E99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8" name="Picture 7">
            <a:extLst>
              <a:ext uri="{FF2B5EF4-FFF2-40B4-BE49-F238E27FC236}">
                <a16:creationId xmlns:a16="http://schemas.microsoft.com/office/drawing/2014/main" id="{0C850E5A-ECF9-D58F-516E-E0524DF4B68D}"/>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5" name="Title 1">
            <a:extLst>
              <a:ext uri="{FF2B5EF4-FFF2-40B4-BE49-F238E27FC236}">
                <a16:creationId xmlns:a16="http://schemas.microsoft.com/office/drawing/2014/main" id="{A481A2EE-B3DA-7BBB-2C0B-B78517B80F5A}"/>
              </a:ext>
            </a:extLst>
          </p:cNvPr>
          <p:cNvSpPr>
            <a:spLocks noGrp="1"/>
          </p:cNvSpPr>
          <p:nvPr>
            <p:ph type="ctrTitle"/>
          </p:nvPr>
        </p:nvSpPr>
        <p:spPr>
          <a:xfrm>
            <a:off x="420580" y="444533"/>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F86EFD6C-B8AD-4561-D6CF-ED448AA602A5}"/>
              </a:ext>
            </a:extLst>
          </p:cNvPr>
          <p:cNvSpPr>
            <a:spLocks noGrp="1"/>
          </p:cNvSpPr>
          <p:nvPr>
            <p:ph type="subTitle" idx="1"/>
          </p:nvPr>
        </p:nvSpPr>
        <p:spPr>
          <a:xfrm>
            <a:off x="420580" y="2192370"/>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52589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Slide - Orange">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DF21DBC0-A60D-E171-6355-09F365F251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1999" cy="6857999"/>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4" name="Title 1">
            <a:extLst>
              <a:ext uri="{FF2B5EF4-FFF2-40B4-BE49-F238E27FC236}">
                <a16:creationId xmlns:a16="http://schemas.microsoft.com/office/drawing/2014/main" id="{8C1D4ED4-8D4B-E4DA-991A-BD41B993C303}"/>
              </a:ext>
            </a:extLst>
          </p:cNvPr>
          <p:cNvSpPr>
            <a:spLocks noGrp="1"/>
          </p:cNvSpPr>
          <p:nvPr>
            <p:ph type="ctrTitle"/>
          </p:nvPr>
        </p:nvSpPr>
        <p:spPr>
          <a:xfrm>
            <a:off x="420580" y="2813971"/>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5" name="Subtitle 2">
            <a:extLst>
              <a:ext uri="{FF2B5EF4-FFF2-40B4-BE49-F238E27FC236}">
                <a16:creationId xmlns:a16="http://schemas.microsoft.com/office/drawing/2014/main" id="{A4B6386F-45D9-47FD-B559-3A34CA63A558}"/>
              </a:ext>
            </a:extLst>
          </p:cNvPr>
          <p:cNvSpPr>
            <a:spLocks noGrp="1"/>
          </p:cNvSpPr>
          <p:nvPr>
            <p:ph type="subTitle" idx="1"/>
          </p:nvPr>
        </p:nvSpPr>
        <p:spPr>
          <a:xfrm>
            <a:off x="420580" y="4561808"/>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58847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5566-2F7F-1B7B-AE59-B6BABAAC347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0C37A55-2509-D272-9E04-6E3F9AA58A25}"/>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4" name="Footer Placeholder 3">
            <a:extLst>
              <a:ext uri="{FF2B5EF4-FFF2-40B4-BE49-F238E27FC236}">
                <a16:creationId xmlns:a16="http://schemas.microsoft.com/office/drawing/2014/main" id="{1604B57B-F5E8-BC36-60E9-F6AB63E32C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732174-B59A-84E1-A953-71C4BA274761}"/>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2469084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 Slide -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DC4913C-5238-9DC1-D146-97B044B121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444533"/>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2192370"/>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28878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Slide - Indigo">
    <p:spTree>
      <p:nvGrpSpPr>
        <p:cNvPr id="1" name=""/>
        <p:cNvGrpSpPr/>
        <p:nvPr/>
      </p:nvGrpSpPr>
      <p:grpSpPr>
        <a:xfrm>
          <a:off x="0" y="0"/>
          <a:ext cx="0" cy="0"/>
          <a:chOff x="0" y="0"/>
          <a:chExt cx="0" cy="0"/>
        </a:xfrm>
      </p:grpSpPr>
      <p:pic>
        <p:nvPicPr>
          <p:cNvPr id="3" name="Picture 2" descr="A picture containing text, outdoor, air&#10;&#10;Description automatically generated">
            <a:extLst>
              <a:ext uri="{FF2B5EF4-FFF2-40B4-BE49-F238E27FC236}">
                <a16:creationId xmlns:a16="http://schemas.microsoft.com/office/drawing/2014/main" id="{EECA17AF-84D9-5D99-2043-06C72AC3F9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2813971"/>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4561808"/>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871393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Slide - Teal">
    <p:spTree>
      <p:nvGrpSpPr>
        <p:cNvPr id="1" name=""/>
        <p:cNvGrpSpPr/>
        <p:nvPr/>
      </p:nvGrpSpPr>
      <p:grpSpPr>
        <a:xfrm>
          <a:off x="0" y="0"/>
          <a:ext cx="0" cy="0"/>
          <a:chOff x="0" y="0"/>
          <a:chExt cx="0" cy="0"/>
        </a:xfrm>
      </p:grpSpPr>
      <p:pic>
        <p:nvPicPr>
          <p:cNvPr id="4" name="Picture 3" descr="Background pattern, icon&#10;&#10;Description automatically generated with medium confidence">
            <a:extLst>
              <a:ext uri="{FF2B5EF4-FFF2-40B4-BE49-F238E27FC236}">
                <a16:creationId xmlns:a16="http://schemas.microsoft.com/office/drawing/2014/main" id="{BEFC7666-B826-83F8-9678-8F9BC2008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82"/>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444533"/>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2192370"/>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543120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Slide - Plum">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43981CD1-A2DA-CE6C-1DE6-36CFAA2E32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bg1"/>
                </a:solidFill>
              </a:defRPr>
            </a:lvl1pPr>
          </a:lstStyle>
          <a:p>
            <a:fld id="{2CA135AA-B7B1-F941-8C91-4B4A0EE8C0BF}" type="slidenum">
              <a:rPr lang="en-US" smtClean="0"/>
              <a:pPr/>
              <a:t>‹#›</a:t>
            </a:fld>
            <a:endParaRPr lang="en-US"/>
          </a:p>
        </p:txBody>
      </p:sp>
      <p:pic>
        <p:nvPicPr>
          <p:cNvPr id="9" name="Picture 8">
            <a:extLst>
              <a:ext uri="{FF2B5EF4-FFF2-40B4-BE49-F238E27FC236}">
                <a16:creationId xmlns:a16="http://schemas.microsoft.com/office/drawing/2014/main" id="{A4721716-9E43-7EA8-A4CA-67DEDD7D2B40}"/>
              </a:ext>
            </a:extLst>
          </p:cNvPr>
          <p:cNvPicPr>
            <a:picLocks noChangeAspect="1"/>
          </p:cNvPicPr>
          <p:nvPr userDrawn="1"/>
        </p:nvPicPr>
        <p:blipFill>
          <a:blip r:embed="rId3"/>
          <a:stretch>
            <a:fillRect/>
          </a:stretch>
        </p:blipFill>
        <p:spPr>
          <a:xfrm>
            <a:off x="420580" y="6454076"/>
            <a:ext cx="1896492" cy="167418"/>
          </a:xfrm>
          <a:prstGeom prst="rect">
            <a:avLst/>
          </a:prstGeom>
        </p:spPr>
      </p:pic>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2813971"/>
            <a:ext cx="10247420" cy="1655762"/>
          </a:xfrm>
        </p:spPr>
        <p:txBody>
          <a:bodyPr anchor="b"/>
          <a:lstStyle>
            <a:lvl1pPr algn="l">
              <a:defRPr sz="4800">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4561808"/>
            <a:ext cx="10247420" cy="1655762"/>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97875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Slide - Yellow">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AF7781B-B074-B602-4A10-A3E4C83978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7999"/>
          </a:xfrm>
          <a:prstGeom prst="rect">
            <a:avLst/>
          </a:prstGeom>
        </p:spPr>
      </p:pic>
      <p:sp>
        <p:nvSpPr>
          <p:cNvPr id="6" name="Slide Number Placeholder 5">
            <a:extLst>
              <a:ext uri="{FF2B5EF4-FFF2-40B4-BE49-F238E27FC236}">
                <a16:creationId xmlns:a16="http://schemas.microsoft.com/office/drawing/2014/main" id="{9263AF9A-4482-2ABC-D085-C97D1A6FB4E9}"/>
              </a:ext>
            </a:extLst>
          </p:cNvPr>
          <p:cNvSpPr>
            <a:spLocks noGrp="1"/>
          </p:cNvSpPr>
          <p:nvPr>
            <p:ph type="sldNum" sz="quarter" idx="12"/>
          </p:nvPr>
        </p:nvSpPr>
        <p:spPr/>
        <p:txBody>
          <a:bodyPr/>
          <a:lstStyle>
            <a:lvl1pPr>
              <a:defRPr>
                <a:solidFill>
                  <a:schemeClr val="tx1"/>
                </a:solidFill>
              </a:defRPr>
            </a:lvl1pPr>
          </a:lstStyle>
          <a:p>
            <a:fld id="{2CA135AA-B7B1-F941-8C91-4B4A0EE8C0BF}" type="slidenum">
              <a:rPr lang="en-US" smtClean="0"/>
              <a:pPr/>
              <a:t>‹#›</a:t>
            </a:fld>
            <a:endParaRPr lang="en-US"/>
          </a:p>
        </p:txBody>
      </p:sp>
      <p:sp>
        <p:nvSpPr>
          <p:cNvPr id="10" name="Title 1">
            <a:extLst>
              <a:ext uri="{FF2B5EF4-FFF2-40B4-BE49-F238E27FC236}">
                <a16:creationId xmlns:a16="http://schemas.microsoft.com/office/drawing/2014/main" id="{5D527CE5-936B-B1BE-3A2F-631324895ADC}"/>
              </a:ext>
            </a:extLst>
          </p:cNvPr>
          <p:cNvSpPr>
            <a:spLocks noGrp="1"/>
          </p:cNvSpPr>
          <p:nvPr>
            <p:ph type="ctrTitle"/>
          </p:nvPr>
        </p:nvSpPr>
        <p:spPr>
          <a:xfrm>
            <a:off x="420580" y="444533"/>
            <a:ext cx="10247420" cy="1655762"/>
          </a:xfrm>
        </p:spPr>
        <p:txBody>
          <a:bodyPr anchor="b"/>
          <a:lstStyle>
            <a:lvl1pPr algn="l">
              <a:defRPr sz="4800">
                <a:solidFill>
                  <a:schemeClr val="tx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B0E4B564-3604-043E-B04F-DCC9C5ABAF1F}"/>
              </a:ext>
            </a:extLst>
          </p:cNvPr>
          <p:cNvSpPr>
            <a:spLocks noGrp="1"/>
          </p:cNvSpPr>
          <p:nvPr>
            <p:ph type="subTitle" idx="1"/>
          </p:nvPr>
        </p:nvSpPr>
        <p:spPr>
          <a:xfrm>
            <a:off x="420580" y="2192370"/>
            <a:ext cx="10247420" cy="1655762"/>
          </a:xfrm>
        </p:spPr>
        <p:txBody>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5" name="Picture 4" descr="Shape&#10;&#10;Description automatically generated with medium confidence">
            <a:extLst>
              <a:ext uri="{FF2B5EF4-FFF2-40B4-BE49-F238E27FC236}">
                <a16:creationId xmlns:a16="http://schemas.microsoft.com/office/drawing/2014/main" id="{E75CA22E-129A-F913-C11C-A34FEC979A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389954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18CE6-4831-BBC5-176C-2719280EF733}"/>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3" name="Footer Placeholder 2">
            <a:extLst>
              <a:ext uri="{FF2B5EF4-FFF2-40B4-BE49-F238E27FC236}">
                <a16:creationId xmlns:a16="http://schemas.microsoft.com/office/drawing/2014/main" id="{40FE16F1-5273-52C6-E862-E0134E003C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46F721-0E6E-7487-8094-BDB24094FCAB}"/>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149513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A21B-8881-97FB-8CA7-C47345DB03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F635580-D9C1-E404-0BC8-2AA379CB11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90E04F5-D143-8A0A-4F59-029BA3829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917C8E-3441-E30A-700F-21AE80962303}"/>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6" name="Footer Placeholder 5">
            <a:extLst>
              <a:ext uri="{FF2B5EF4-FFF2-40B4-BE49-F238E27FC236}">
                <a16:creationId xmlns:a16="http://schemas.microsoft.com/office/drawing/2014/main" id="{1F5E8677-4F2E-9CAA-E577-A4C57CF651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7BF955-8967-8636-0450-DA450EB1819D}"/>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138980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2F844-BE83-AF5C-7D0F-1D47DAA033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0B4451-1B60-761F-0FC0-57B1BDBAC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9C7F6F-37FA-D90A-90EA-5E05F1B82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5B0344-3D4F-FC1F-FF9B-03B140008A50}"/>
              </a:ext>
            </a:extLst>
          </p:cNvPr>
          <p:cNvSpPr>
            <a:spLocks noGrp="1"/>
          </p:cNvSpPr>
          <p:nvPr>
            <p:ph type="dt" sz="half" idx="10"/>
          </p:nvPr>
        </p:nvSpPr>
        <p:spPr/>
        <p:txBody>
          <a:bodyPr/>
          <a:lstStyle/>
          <a:p>
            <a:fld id="{29650268-D88E-42AB-A751-D12DFFBE5717}" type="datetimeFigureOut">
              <a:rPr lang="en-GB" smtClean="0"/>
              <a:t>06/10/2025</a:t>
            </a:fld>
            <a:endParaRPr lang="en-GB"/>
          </a:p>
        </p:txBody>
      </p:sp>
      <p:sp>
        <p:nvSpPr>
          <p:cNvPr id="6" name="Footer Placeholder 5">
            <a:extLst>
              <a:ext uri="{FF2B5EF4-FFF2-40B4-BE49-F238E27FC236}">
                <a16:creationId xmlns:a16="http://schemas.microsoft.com/office/drawing/2014/main" id="{DD92F841-0CAE-0C49-3AEA-4D6BBA3853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354285-C8AE-3F9D-CFF1-9633D4397F61}"/>
              </a:ext>
            </a:extLst>
          </p:cNvPr>
          <p:cNvSpPr>
            <a:spLocks noGrp="1"/>
          </p:cNvSpPr>
          <p:nvPr>
            <p:ph type="sldNum" sz="quarter" idx="12"/>
          </p:nvPr>
        </p:nvSpPr>
        <p:spPr/>
        <p:txBody>
          <a:bodyPr/>
          <a:lstStyle/>
          <a:p>
            <a:fld id="{C6378E02-D696-4AED-ABFD-300B1210651E}" type="slidenum">
              <a:rPr lang="en-GB" smtClean="0"/>
              <a:t>‹#›</a:t>
            </a:fld>
            <a:endParaRPr lang="en-GB"/>
          </a:p>
        </p:txBody>
      </p:sp>
    </p:spTree>
    <p:extLst>
      <p:ext uri="{BB962C8B-B14F-4D97-AF65-F5344CB8AC3E}">
        <p14:creationId xmlns:p14="http://schemas.microsoft.com/office/powerpoint/2010/main" val="39141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42F64-0485-6F76-948A-484388636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5EB33A5-9352-1A89-7B5D-38343221E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F72430-1D3F-A454-19D5-EE8BCB4C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650268-D88E-42AB-A751-D12DFFBE5717}" type="datetimeFigureOut">
              <a:rPr lang="en-GB" smtClean="0"/>
              <a:t>06/10/2025</a:t>
            </a:fld>
            <a:endParaRPr lang="en-GB"/>
          </a:p>
        </p:txBody>
      </p:sp>
      <p:sp>
        <p:nvSpPr>
          <p:cNvPr id="5" name="Footer Placeholder 4">
            <a:extLst>
              <a:ext uri="{FF2B5EF4-FFF2-40B4-BE49-F238E27FC236}">
                <a16:creationId xmlns:a16="http://schemas.microsoft.com/office/drawing/2014/main" id="{99260522-9A57-6E57-7385-CCBE7DEE7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6CE1B0-6F93-268C-BB0E-1207BB0BF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378E02-D696-4AED-ABFD-300B1210651E}" type="slidenum">
              <a:rPr lang="en-GB" smtClean="0"/>
              <a:t>‹#›</a:t>
            </a:fld>
            <a:endParaRPr lang="en-GB"/>
          </a:p>
        </p:txBody>
      </p:sp>
    </p:spTree>
    <p:extLst>
      <p:ext uri="{BB962C8B-B14F-4D97-AF65-F5344CB8AC3E}">
        <p14:creationId xmlns:p14="http://schemas.microsoft.com/office/powerpoint/2010/main" val="318759269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A453D-1BD7-37AD-7304-9BA2B14BFD23}"/>
              </a:ext>
            </a:extLst>
          </p:cNvPr>
          <p:cNvSpPr>
            <a:spLocks noGrp="1"/>
          </p:cNvSpPr>
          <p:nvPr>
            <p:ph type="title"/>
          </p:nvPr>
        </p:nvSpPr>
        <p:spPr>
          <a:xfrm>
            <a:off x="420580" y="365125"/>
            <a:ext cx="1135084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C5BE80-764A-5D30-FF2F-44B4661D54F1}"/>
              </a:ext>
            </a:extLst>
          </p:cNvPr>
          <p:cNvSpPr>
            <a:spLocks noGrp="1"/>
          </p:cNvSpPr>
          <p:nvPr>
            <p:ph type="body" idx="1"/>
          </p:nvPr>
        </p:nvSpPr>
        <p:spPr>
          <a:xfrm>
            <a:off x="420580" y="1825625"/>
            <a:ext cx="1135084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8E89EAE-3A6B-D009-EA90-BBF5CE563ACC}"/>
              </a:ext>
            </a:extLst>
          </p:cNvPr>
          <p:cNvSpPr>
            <a:spLocks noGrp="1"/>
          </p:cNvSpPr>
          <p:nvPr>
            <p:ph type="sldNum" sz="quarter" idx="4"/>
          </p:nvPr>
        </p:nvSpPr>
        <p:spPr>
          <a:xfrm>
            <a:off x="902822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93F3DB64-F2CA-624B-8EE9-CCF2424D76C1}" type="slidenum">
              <a:rPr lang="en-US" smtClean="0"/>
              <a:pPr/>
              <a:t>‹#›</a:t>
            </a:fld>
            <a:endParaRPr lang="en-US"/>
          </a:p>
        </p:txBody>
      </p:sp>
      <p:pic>
        <p:nvPicPr>
          <p:cNvPr id="9" name="Picture 8" descr="Shape&#10;&#10;Description automatically generated with medium confidence">
            <a:extLst>
              <a:ext uri="{FF2B5EF4-FFF2-40B4-BE49-F238E27FC236}">
                <a16:creationId xmlns:a16="http://schemas.microsoft.com/office/drawing/2014/main" id="{209D34BC-3FA9-9C72-C736-E93299BC33AC}"/>
              </a:ext>
            </a:extLst>
          </p:cNvPr>
          <p:cNvPicPr>
            <a:picLocks noChangeAspect="1"/>
          </p:cNvPicPr>
          <p:nvPr userDrawn="1"/>
        </p:nvPicPr>
        <p:blipFill>
          <a:blip r:embed="rId24"/>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2810968269"/>
      </p:ext>
    </p:extLst>
  </p:cSld>
  <p:clrMap bg1="lt1" tx1="dk1" bg2="lt2" tx2="dk2" accent1="accent1" accent2="accent2" accent3="accent3" accent4="accent4" accent5="accent5" accent6="accent6" hlink="hlink" folHlink="folHlink"/>
  <p:sldLayoutIdLst>
    <p:sldLayoutId id="2147483730" r:id="rId1"/>
    <p:sldLayoutId id="2147483661" r:id="rId2"/>
    <p:sldLayoutId id="2147483662" r:id="rId3"/>
    <p:sldLayoutId id="2147483663" r:id="rId4"/>
    <p:sldLayoutId id="2147483664" r:id="rId5"/>
    <p:sldLayoutId id="2147483660" r:id="rId6"/>
    <p:sldLayoutId id="2147483731" r:id="rId7"/>
    <p:sldLayoutId id="2147483732" r:id="rId8"/>
    <p:sldLayoutId id="2147483733" r:id="rId9"/>
    <p:sldLayoutId id="2147483734" r:id="rId10"/>
    <p:sldLayoutId id="2147483672" r:id="rId11"/>
    <p:sldLayoutId id="2147483735" r:id="rId12"/>
    <p:sldLayoutId id="2147483665" r:id="rId13"/>
    <p:sldLayoutId id="2147483737" r:id="rId14"/>
    <p:sldLayoutId id="2147483666" r:id="rId15"/>
    <p:sldLayoutId id="2147483736" r:id="rId16"/>
    <p:sldLayoutId id="2147483669" r:id="rId17"/>
    <p:sldLayoutId id="2147483668" r:id="rId18"/>
    <p:sldLayoutId id="2147483670" r:id="rId19"/>
    <p:sldLayoutId id="2147483667" r:id="rId20"/>
    <p:sldLayoutId id="2147483671" r:id="rId21"/>
    <p:sldLayoutId id="2147483772" r:id="rId2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A453D-1BD7-37AD-7304-9BA2B14BFD23}"/>
              </a:ext>
            </a:extLst>
          </p:cNvPr>
          <p:cNvSpPr>
            <a:spLocks noGrp="1"/>
          </p:cNvSpPr>
          <p:nvPr>
            <p:ph type="title"/>
          </p:nvPr>
        </p:nvSpPr>
        <p:spPr>
          <a:xfrm>
            <a:off x="420580" y="365125"/>
            <a:ext cx="1135084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C5BE80-764A-5D30-FF2F-44B4661D54F1}"/>
              </a:ext>
            </a:extLst>
          </p:cNvPr>
          <p:cNvSpPr>
            <a:spLocks noGrp="1"/>
          </p:cNvSpPr>
          <p:nvPr>
            <p:ph type="body" idx="1"/>
          </p:nvPr>
        </p:nvSpPr>
        <p:spPr>
          <a:xfrm>
            <a:off x="420580" y="1825625"/>
            <a:ext cx="1135084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8E89EAE-3A6B-D009-EA90-BBF5CE563ACC}"/>
              </a:ext>
            </a:extLst>
          </p:cNvPr>
          <p:cNvSpPr>
            <a:spLocks noGrp="1"/>
          </p:cNvSpPr>
          <p:nvPr>
            <p:ph type="sldNum" sz="quarter" idx="4"/>
          </p:nvPr>
        </p:nvSpPr>
        <p:spPr>
          <a:xfrm>
            <a:off x="902822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93F3DB64-F2CA-624B-8EE9-CCF2424D76C1}" type="slidenum">
              <a:rPr lang="en-US" smtClean="0"/>
              <a:pPr/>
              <a:t>‹#›</a:t>
            </a:fld>
            <a:endParaRPr lang="en-US"/>
          </a:p>
        </p:txBody>
      </p:sp>
      <p:pic>
        <p:nvPicPr>
          <p:cNvPr id="9" name="Picture 8" descr="Shape&#10;&#10;Description automatically generated with medium confidence">
            <a:extLst>
              <a:ext uri="{FF2B5EF4-FFF2-40B4-BE49-F238E27FC236}">
                <a16:creationId xmlns:a16="http://schemas.microsoft.com/office/drawing/2014/main" id="{209D34BC-3FA9-9C72-C736-E93299BC33A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20580" y="6454076"/>
            <a:ext cx="1896492" cy="169672"/>
          </a:xfrm>
          <a:prstGeom prst="rect">
            <a:avLst/>
          </a:prstGeom>
        </p:spPr>
      </p:pic>
    </p:spTree>
    <p:extLst>
      <p:ext uri="{BB962C8B-B14F-4D97-AF65-F5344CB8AC3E}">
        <p14:creationId xmlns:p14="http://schemas.microsoft.com/office/powerpoint/2010/main" val="8541915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0.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1.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2.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2.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www.gloucestershire-pcc.gov.uk/SysSiteAssets/our-work/words-matter/words-matter_april-2025.pdf"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hyperlink" Target="https://tce.researchinpractice.org.u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72.png"/><Relationship Id="rId4" Type="http://schemas.openxmlformats.org/officeDocument/2006/relationships/image" Target="../media/image85.sv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41.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8.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video" Target="https://www.youtube.com/embed/Oa8A9DafE0M?feature=oembed" TargetMode="Externa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in a train&#10;&#10;AI-generated content may be incorrect.">
            <a:extLst>
              <a:ext uri="{FF2B5EF4-FFF2-40B4-BE49-F238E27FC236}">
                <a16:creationId xmlns:a16="http://schemas.microsoft.com/office/drawing/2014/main" id="{9D0B416A-9036-B62C-1003-B0B7C7A846CB}"/>
              </a:ext>
            </a:extLst>
          </p:cNvPr>
          <p:cNvPicPr>
            <a:picLocks noChangeAspect="1"/>
          </p:cNvPicPr>
          <p:nvPr/>
        </p:nvPicPr>
        <p:blipFill>
          <a:blip r:embed="rId3"/>
          <a:srcRect t="6758" b="4276"/>
          <a:stretch>
            <a:fillRect/>
          </a:stretch>
        </p:blipFill>
        <p:spPr>
          <a:xfrm>
            <a:off x="-12970" y="-462338"/>
            <a:ext cx="12204970" cy="6626831"/>
          </a:xfrm>
          <a:prstGeom prst="rect">
            <a:avLst/>
          </a:prstGeom>
        </p:spPr>
      </p:pic>
      <p:sp>
        <p:nvSpPr>
          <p:cNvPr id="2" name="Title 1">
            <a:extLst>
              <a:ext uri="{FF2B5EF4-FFF2-40B4-BE49-F238E27FC236}">
                <a16:creationId xmlns:a16="http://schemas.microsoft.com/office/drawing/2014/main" id="{73E9A058-0679-BA91-4336-51E63BBB907A}"/>
              </a:ext>
            </a:extLst>
          </p:cNvPr>
          <p:cNvSpPr>
            <a:spLocks noGrp="1"/>
          </p:cNvSpPr>
          <p:nvPr>
            <p:ph type="ctrTitle"/>
          </p:nvPr>
        </p:nvSpPr>
        <p:spPr>
          <a:xfrm>
            <a:off x="266457" y="1041400"/>
            <a:ext cx="5823058" cy="2387600"/>
          </a:xfrm>
        </p:spPr>
        <p:txBody>
          <a:bodyPr>
            <a:noAutofit/>
          </a:bodyPr>
          <a:lstStyle/>
          <a:p>
            <a:r>
              <a:rPr lang="en-GB" sz="4400">
                <a:solidFill>
                  <a:schemeClr val="tx1"/>
                </a:solidFill>
              </a:rPr>
              <a:t>Tackling child exploitation: identifying, protecting and preventing harm </a:t>
            </a:r>
            <a:endParaRPr lang="en-US" sz="4400">
              <a:solidFill>
                <a:schemeClr val="tx1"/>
              </a:solidFill>
            </a:endParaRPr>
          </a:p>
        </p:txBody>
      </p:sp>
      <p:sp>
        <p:nvSpPr>
          <p:cNvPr id="3" name="Subtitle 2">
            <a:extLst>
              <a:ext uri="{FF2B5EF4-FFF2-40B4-BE49-F238E27FC236}">
                <a16:creationId xmlns:a16="http://schemas.microsoft.com/office/drawing/2014/main" id="{12A9F405-BD1A-7B14-962D-25C360C2EB52}"/>
              </a:ext>
            </a:extLst>
          </p:cNvPr>
          <p:cNvSpPr>
            <a:spLocks noGrp="1"/>
          </p:cNvSpPr>
          <p:nvPr>
            <p:ph type="subTitle" idx="1"/>
          </p:nvPr>
        </p:nvSpPr>
        <p:spPr>
          <a:xfrm>
            <a:off x="272942" y="3795348"/>
            <a:ext cx="5823058" cy="2274780"/>
          </a:xfrm>
        </p:spPr>
        <p:txBody>
          <a:bodyPr vert="horz" lIns="91440" tIns="45720" rIns="91440" bIns="45720" rtlCol="0" anchor="t">
            <a:normAutofit/>
          </a:bodyPr>
          <a:lstStyle/>
          <a:p>
            <a:r>
              <a:rPr lang="en-US" sz="4000" b="1" dirty="0">
                <a:latin typeface="Arial"/>
                <a:cs typeface="Arial"/>
              </a:rPr>
              <a:t>Nick Cook</a:t>
            </a:r>
            <a:endParaRPr lang="en-US" sz="4000" b="1" dirty="0"/>
          </a:p>
          <a:p>
            <a:r>
              <a:rPr lang="en-US" b="1" dirty="0">
                <a:latin typeface="Arial"/>
                <a:cs typeface="Arial"/>
              </a:rPr>
              <a:t>Director of Young People's Services</a:t>
            </a:r>
            <a:endParaRPr lang="en-US" sz="1600" b="1" dirty="0">
              <a:latin typeface="Arial"/>
              <a:cs typeface="Arial"/>
            </a:endParaRPr>
          </a:p>
          <a:p>
            <a:r>
              <a:rPr lang="en-US" sz="1200" dirty="0">
                <a:latin typeface="Arial"/>
                <a:cs typeface="Arial"/>
              </a:rPr>
              <a:t>@childrenssociety.org.uk</a:t>
            </a:r>
          </a:p>
        </p:txBody>
      </p:sp>
    </p:spTree>
    <p:extLst>
      <p:ext uri="{BB962C8B-B14F-4D97-AF65-F5344CB8AC3E}">
        <p14:creationId xmlns:p14="http://schemas.microsoft.com/office/powerpoint/2010/main" val="182528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26E1-1C9E-23B2-5C4A-AEF513E52181}"/>
              </a:ext>
            </a:extLst>
          </p:cNvPr>
          <p:cNvSpPr>
            <a:spLocks noGrp="1"/>
          </p:cNvSpPr>
          <p:nvPr>
            <p:ph type="title"/>
          </p:nvPr>
        </p:nvSpPr>
        <p:spPr>
          <a:xfrm>
            <a:off x="413782" y="457200"/>
            <a:ext cx="5113999" cy="1300579"/>
          </a:xfrm>
        </p:spPr>
        <p:txBody>
          <a:bodyPr anchor="b">
            <a:normAutofit/>
          </a:bodyPr>
          <a:lstStyle/>
          <a:p>
            <a:r>
              <a:rPr lang="en-GB">
                <a:solidFill>
                  <a:schemeClr val="accent1"/>
                </a:solidFill>
                <a:latin typeface="Arial"/>
                <a:cs typeface="Arial"/>
              </a:rPr>
              <a:t>New Crime and Policing Bill 2025</a:t>
            </a:r>
          </a:p>
        </p:txBody>
      </p:sp>
      <p:pic>
        <p:nvPicPr>
          <p:cNvPr id="5" name="Picture Placeholder 4" descr="Unlock">
            <a:extLst>
              <a:ext uri="{FF2B5EF4-FFF2-40B4-BE49-F238E27FC236}">
                <a16:creationId xmlns:a16="http://schemas.microsoft.com/office/drawing/2014/main" id="{0588A153-1319-E3B7-FF33-73D7B1A6477B}"/>
              </a:ext>
            </a:extLst>
          </p:cNvPr>
          <p:cNvPicPr>
            <a:picLocks noGrp="1" noChangeAspect="1"/>
          </p:cNvPicPr>
          <p:nvPr>
            <p:ph type="pic" idx="1"/>
          </p:nvPr>
        </p:nvPicPr>
        <p:blipFill>
          <a:blip r:embed="rId3"/>
          <a:srcRect r="11111"/>
          <a:stretch/>
        </p:blipFill>
        <p:spPr>
          <a:xfrm>
            <a:off x="6067424" y="10"/>
            <a:ext cx="6096000" cy="6857990"/>
          </a:xfrm>
          <a:noFill/>
        </p:spPr>
      </p:pic>
      <p:sp>
        <p:nvSpPr>
          <p:cNvPr id="4" name="Text Placeholder 3">
            <a:extLst>
              <a:ext uri="{FF2B5EF4-FFF2-40B4-BE49-F238E27FC236}">
                <a16:creationId xmlns:a16="http://schemas.microsoft.com/office/drawing/2014/main" id="{EDE363B3-1E08-FE6D-1E49-CC04EEF548A7}"/>
              </a:ext>
            </a:extLst>
          </p:cNvPr>
          <p:cNvSpPr>
            <a:spLocks noGrp="1"/>
          </p:cNvSpPr>
          <p:nvPr>
            <p:ph type="body" sz="half" idx="2"/>
          </p:nvPr>
        </p:nvSpPr>
        <p:spPr>
          <a:xfrm>
            <a:off x="413782" y="2057400"/>
            <a:ext cx="5113999" cy="3857625"/>
          </a:xfrm>
        </p:spPr>
        <p:txBody>
          <a:bodyPr vert="horz" lIns="91440" tIns="45720" rIns="91440" bIns="45720" rtlCol="0" anchor="t">
            <a:normAutofit fontScale="92500"/>
          </a:bodyPr>
          <a:lstStyle/>
          <a:p>
            <a:pPr marL="285750" indent="-285750">
              <a:buFont typeface="Wingdings" panose="020B0604020202020204" pitchFamily="34" charset="0"/>
              <a:buChar char="§"/>
            </a:pPr>
            <a:r>
              <a:rPr lang="en-GB" sz="2400">
                <a:latin typeface="Arial"/>
                <a:cs typeface="Arial"/>
              </a:rPr>
              <a:t>Will introduce new offence of 'child criminal exploitation' </a:t>
            </a:r>
          </a:p>
          <a:p>
            <a:pPr marL="285750" indent="-285750">
              <a:buFont typeface="Wingdings" panose="020B0604020202020204" pitchFamily="34" charset="0"/>
              <a:buChar char="§"/>
            </a:pPr>
            <a:r>
              <a:rPr lang="en-GB" sz="2400">
                <a:latin typeface="Arial"/>
                <a:cs typeface="Arial"/>
              </a:rPr>
              <a:t>Allows police to attend lower value shoplifting</a:t>
            </a:r>
          </a:p>
          <a:p>
            <a:pPr marL="285750" indent="-285750">
              <a:buFont typeface="Wingdings" panose="020B0604020202020204" pitchFamily="34" charset="0"/>
              <a:buChar char="§"/>
            </a:pPr>
            <a:r>
              <a:rPr lang="en-GB" sz="2400">
                <a:latin typeface="Arial"/>
                <a:cs typeface="Arial"/>
              </a:rPr>
              <a:t>Might help to focus on areas of criminal exploitation beyond county line model of drug distribution</a:t>
            </a:r>
            <a:endParaRPr lang="en-GB" sz="2400"/>
          </a:p>
          <a:p>
            <a:pPr marL="285750" indent="-285750">
              <a:buFont typeface="Wingdings" panose="020B0604020202020204" pitchFamily="34" charset="0"/>
              <a:buChar char="§"/>
            </a:pPr>
            <a:r>
              <a:rPr lang="en-GB" sz="2400">
                <a:latin typeface="Arial"/>
                <a:cs typeface="Arial"/>
              </a:rPr>
              <a:t>Ability to focus beyond 'county lines'</a:t>
            </a:r>
          </a:p>
          <a:p>
            <a:pPr marL="285750" indent="-285750">
              <a:buFont typeface="Wingdings" panose="020B0604020202020204" pitchFamily="34" charset="0"/>
              <a:buChar char="§"/>
            </a:pPr>
            <a:r>
              <a:rPr lang="en-GB" sz="2400">
                <a:latin typeface="Arial"/>
                <a:cs typeface="Arial"/>
              </a:rPr>
              <a:t>New offence of ‘cuckooing,’ or home invasion</a:t>
            </a:r>
            <a:endParaRPr lang="en-GB" sz="2400"/>
          </a:p>
          <a:p>
            <a:pPr marL="285750" indent="-285750">
              <a:buFont typeface="Wingdings" panose="020B0604020202020204" pitchFamily="34" charset="0"/>
              <a:buChar char="§"/>
            </a:pPr>
            <a:endParaRPr lang="en-GB"/>
          </a:p>
        </p:txBody>
      </p:sp>
    </p:spTree>
    <p:extLst>
      <p:ext uri="{BB962C8B-B14F-4D97-AF65-F5344CB8AC3E}">
        <p14:creationId xmlns:p14="http://schemas.microsoft.com/office/powerpoint/2010/main" val="408534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A white square with black border&#10;&#10;Description automatically generated">
            <a:extLst>
              <a:ext uri="{FF2B5EF4-FFF2-40B4-BE49-F238E27FC236}">
                <a16:creationId xmlns:a16="http://schemas.microsoft.com/office/drawing/2014/main" id="{4B070AEE-55CE-EB23-968B-41DE68898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315" y="3002011"/>
            <a:ext cx="3369203" cy="2768190"/>
          </a:xfrm>
          <a:prstGeom prst="rect">
            <a:avLst/>
          </a:prstGeom>
          <a:solidFill>
            <a:schemeClr val="accent1"/>
          </a:solidFill>
          <a:ln>
            <a:solidFill>
              <a:schemeClr val="accent1"/>
            </a:solidFill>
          </a:ln>
        </p:spPr>
      </p:pic>
      <p:pic>
        <p:nvPicPr>
          <p:cNvPr id="16" name="Picture 2" descr="A white square with black border&#10;&#10;Description automatically generated">
            <a:extLst>
              <a:ext uri="{FF2B5EF4-FFF2-40B4-BE49-F238E27FC236}">
                <a16:creationId xmlns:a16="http://schemas.microsoft.com/office/drawing/2014/main" id="{D95CB6B5-6A40-7339-EDA0-722759F6F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092" y="3009900"/>
            <a:ext cx="3369203" cy="2768190"/>
          </a:xfrm>
          <a:prstGeom prst="rect">
            <a:avLst/>
          </a:prstGeom>
          <a:solidFill>
            <a:schemeClr val="accent5"/>
          </a:solidFill>
          <a:ln>
            <a:solidFill>
              <a:schemeClr val="accent5"/>
            </a:solidFill>
          </a:ln>
        </p:spPr>
      </p:pic>
      <p:sp>
        <p:nvSpPr>
          <p:cNvPr id="2" name="Title 1">
            <a:extLst>
              <a:ext uri="{FF2B5EF4-FFF2-40B4-BE49-F238E27FC236}">
                <a16:creationId xmlns:a16="http://schemas.microsoft.com/office/drawing/2014/main" id="{4542FD9B-15D9-D6E8-83AF-6587D0085F13}"/>
              </a:ext>
            </a:extLst>
          </p:cNvPr>
          <p:cNvSpPr>
            <a:spLocks noGrp="1"/>
          </p:cNvSpPr>
          <p:nvPr>
            <p:ph type="title"/>
          </p:nvPr>
        </p:nvSpPr>
        <p:spPr/>
        <p:txBody>
          <a:bodyPr/>
          <a:lstStyle/>
          <a:p>
            <a:r>
              <a:rPr lang="en-GB">
                <a:solidFill>
                  <a:schemeClr val="accent6"/>
                </a:solidFill>
              </a:rPr>
              <a:t>Our policy asks for the bill</a:t>
            </a:r>
          </a:p>
        </p:txBody>
      </p:sp>
      <p:sp>
        <p:nvSpPr>
          <p:cNvPr id="5" name="Text Placeholder 4">
            <a:extLst>
              <a:ext uri="{FF2B5EF4-FFF2-40B4-BE49-F238E27FC236}">
                <a16:creationId xmlns:a16="http://schemas.microsoft.com/office/drawing/2014/main" id="{4F61E453-E4CC-3D43-B7A6-5B126D1208FA}"/>
              </a:ext>
            </a:extLst>
          </p:cNvPr>
          <p:cNvSpPr>
            <a:spLocks noGrp="1"/>
          </p:cNvSpPr>
          <p:nvPr>
            <p:ph type="body" idx="1"/>
          </p:nvPr>
        </p:nvSpPr>
        <p:spPr>
          <a:xfrm>
            <a:off x="420580" y="1690688"/>
            <a:ext cx="10907133" cy="1039100"/>
          </a:xfrm>
        </p:spPr>
        <p:txBody>
          <a:bodyPr>
            <a:normAutofit/>
          </a:bodyPr>
          <a:lstStyle/>
          <a:p>
            <a:r>
              <a:rPr lang="en-GB" sz="1800" b="0"/>
              <a:t>The Children’s Society has long campaigned to see young victims of criminal exploitation recognised, rightly, as victims of child abuse, rather than criminalised for offences they have been forced to commit.</a:t>
            </a:r>
          </a:p>
          <a:p>
            <a:r>
              <a:rPr lang="en-GB" sz="1800" b="0"/>
              <a:t>But </a:t>
            </a:r>
            <a:r>
              <a:rPr lang="en-GB" sz="1800"/>
              <a:t>the government can go further </a:t>
            </a:r>
            <a:r>
              <a:rPr lang="en-GB" sz="1800" b="0"/>
              <a:t>to protect young people from harm. We are calling for:</a:t>
            </a:r>
          </a:p>
        </p:txBody>
      </p:sp>
      <p:pic>
        <p:nvPicPr>
          <p:cNvPr id="9" name="Picture 2" descr="A white square with black border&#10;&#10;Description automatically generated">
            <a:extLst>
              <a:ext uri="{FF2B5EF4-FFF2-40B4-BE49-F238E27FC236}">
                <a16:creationId xmlns:a16="http://schemas.microsoft.com/office/drawing/2014/main" id="{E876EB0B-5311-A95D-1ED7-DA85BBEBC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87" y="3009900"/>
            <a:ext cx="3369203" cy="2768190"/>
          </a:xfrm>
          <a:prstGeom prst="rect">
            <a:avLst/>
          </a:prstGeom>
          <a:solidFill>
            <a:schemeClr val="tx2"/>
          </a:solidFill>
          <a:ln>
            <a:solidFill>
              <a:schemeClr val="tx2"/>
            </a:solidFill>
          </a:ln>
        </p:spPr>
      </p:pic>
      <p:sp>
        <p:nvSpPr>
          <p:cNvPr id="11" name="TextBox 10">
            <a:extLst>
              <a:ext uri="{FF2B5EF4-FFF2-40B4-BE49-F238E27FC236}">
                <a16:creationId xmlns:a16="http://schemas.microsoft.com/office/drawing/2014/main" id="{9989383A-02B0-D2E7-EC79-C962BB2F2317}"/>
              </a:ext>
            </a:extLst>
          </p:cNvPr>
          <p:cNvSpPr txBox="1"/>
          <p:nvPr/>
        </p:nvSpPr>
        <p:spPr>
          <a:xfrm>
            <a:off x="964686" y="3267367"/>
            <a:ext cx="2697917" cy="2139047"/>
          </a:xfrm>
          <a:prstGeom prst="rect">
            <a:avLst/>
          </a:prstGeom>
          <a:noFill/>
        </p:spPr>
        <p:txBody>
          <a:bodyPr wrap="square">
            <a:spAutoFit/>
          </a:bodyPr>
          <a:lstStyle/>
          <a:p>
            <a:pPr algn="ctr"/>
            <a:r>
              <a:rPr lang="en-GB" sz="1900">
                <a:latin typeface="Arial" panose="020B0604020202020204" pitchFamily="34" charset="0"/>
                <a:cs typeface="Arial" panose="020B0604020202020204" pitchFamily="34" charset="0"/>
              </a:rPr>
              <a:t>Consistency across the CCE, cuckooing and coerced internal concealment offences – so that young people are not criminalised for their exploitation</a:t>
            </a:r>
          </a:p>
        </p:txBody>
      </p:sp>
      <p:sp>
        <p:nvSpPr>
          <p:cNvPr id="13" name="TextBox 12">
            <a:extLst>
              <a:ext uri="{FF2B5EF4-FFF2-40B4-BE49-F238E27FC236}">
                <a16:creationId xmlns:a16="http://schemas.microsoft.com/office/drawing/2014/main" id="{974C5188-0AEC-AE20-7054-17FEB9048128}"/>
              </a:ext>
            </a:extLst>
          </p:cNvPr>
          <p:cNvSpPr txBox="1"/>
          <p:nvPr/>
        </p:nvSpPr>
        <p:spPr>
          <a:xfrm>
            <a:off x="4313029" y="3267366"/>
            <a:ext cx="3249328" cy="2139047"/>
          </a:xfrm>
          <a:prstGeom prst="rect">
            <a:avLst/>
          </a:prstGeom>
          <a:noFill/>
        </p:spPr>
        <p:txBody>
          <a:bodyPr wrap="square">
            <a:spAutoFit/>
          </a:bodyPr>
          <a:lstStyle/>
          <a:p>
            <a:pPr algn="ctr"/>
            <a:r>
              <a:rPr lang="en-GB" sz="1900">
                <a:latin typeface="Arial" panose="020B0604020202020204" pitchFamily="34" charset="0"/>
                <a:cs typeface="Arial" panose="020B0604020202020204" pitchFamily="34" charset="0"/>
              </a:rPr>
              <a:t>Robust, multi-agency statutory guidance that defines CCE and ensures all those with safeguarding responsibilities understand how the new offences around child exploitation </a:t>
            </a:r>
          </a:p>
        </p:txBody>
      </p:sp>
      <p:sp>
        <p:nvSpPr>
          <p:cNvPr id="15" name="TextBox 14">
            <a:extLst>
              <a:ext uri="{FF2B5EF4-FFF2-40B4-BE49-F238E27FC236}">
                <a16:creationId xmlns:a16="http://schemas.microsoft.com/office/drawing/2014/main" id="{97B0BDC6-414F-95A2-89D7-84C09218CF94}"/>
              </a:ext>
            </a:extLst>
          </p:cNvPr>
          <p:cNvSpPr txBox="1"/>
          <p:nvPr/>
        </p:nvSpPr>
        <p:spPr>
          <a:xfrm>
            <a:off x="8237248" y="3616859"/>
            <a:ext cx="2783335" cy="1554272"/>
          </a:xfrm>
          <a:prstGeom prst="rect">
            <a:avLst/>
          </a:prstGeom>
          <a:noFill/>
        </p:spPr>
        <p:txBody>
          <a:bodyPr wrap="square">
            <a:spAutoFit/>
          </a:bodyPr>
          <a:lstStyle/>
          <a:p>
            <a:pPr algn="ctr"/>
            <a:r>
              <a:rPr lang="en-GB" sz="1900">
                <a:latin typeface="Arial" panose="020B0604020202020204" pitchFamily="34" charset="0"/>
                <a:cs typeface="Arial" panose="020B0604020202020204" pitchFamily="34" charset="0"/>
              </a:rPr>
              <a:t>Early support for those at risk of exploitation, and appropriate, holistic support for young victims</a:t>
            </a:r>
          </a:p>
        </p:txBody>
      </p:sp>
    </p:spTree>
    <p:extLst>
      <p:ext uri="{BB962C8B-B14F-4D97-AF65-F5344CB8AC3E}">
        <p14:creationId xmlns:p14="http://schemas.microsoft.com/office/powerpoint/2010/main" val="2960522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4B324C-D82B-4B2C-2036-17EB946E08F7}"/>
              </a:ext>
            </a:extLst>
          </p:cNvPr>
          <p:cNvPicPr>
            <a:picLocks noChangeAspect="1"/>
          </p:cNvPicPr>
          <p:nvPr/>
        </p:nvPicPr>
        <p:blipFill>
          <a:blip r:embed="rId3"/>
          <a:stretch>
            <a:fillRect/>
          </a:stretch>
        </p:blipFill>
        <p:spPr>
          <a:xfrm>
            <a:off x="0" y="0"/>
            <a:ext cx="12186634" cy="6858000"/>
          </a:xfrm>
          <a:prstGeom prst="rect">
            <a:avLst/>
          </a:prstGeom>
        </p:spPr>
      </p:pic>
      <p:sp>
        <p:nvSpPr>
          <p:cNvPr id="3" name="Content Placeholder 2">
            <a:extLst>
              <a:ext uri="{FF2B5EF4-FFF2-40B4-BE49-F238E27FC236}">
                <a16:creationId xmlns:a16="http://schemas.microsoft.com/office/drawing/2014/main" id="{096A76C0-03B7-CBDF-53DB-6C1E0B7C2AAE}"/>
              </a:ext>
            </a:extLst>
          </p:cNvPr>
          <p:cNvSpPr>
            <a:spLocks noGrp="1"/>
          </p:cNvSpPr>
          <p:nvPr>
            <p:ph idx="4294967295"/>
          </p:nvPr>
        </p:nvSpPr>
        <p:spPr>
          <a:xfrm>
            <a:off x="8877300" y="4797425"/>
            <a:ext cx="3314700" cy="1690688"/>
          </a:xfrm>
          <a:prstGeom prst="rect">
            <a:avLst/>
          </a:prstGeom>
        </p:spPr>
        <p:txBody>
          <a:bodyPr vert="horz" lIns="91440" tIns="45720" rIns="91440" bIns="45720" rtlCol="0" anchor="t">
            <a:normAutofit/>
          </a:bodyPr>
          <a:lstStyle/>
          <a:p>
            <a:endParaRPr lang="en-US" b="1">
              <a:ea typeface="+mn-lt"/>
              <a:cs typeface="+mn-lt"/>
            </a:endParaRPr>
          </a:p>
          <a:p>
            <a:pPr marL="0" indent="0">
              <a:buNone/>
            </a:pPr>
            <a:endParaRPr lang="en-US" b="1">
              <a:cs typeface="Calibri"/>
            </a:endParaRPr>
          </a:p>
        </p:txBody>
      </p:sp>
      <p:pic>
        <p:nvPicPr>
          <p:cNvPr id="15" name="Picture 14">
            <a:extLst>
              <a:ext uri="{FF2B5EF4-FFF2-40B4-BE49-F238E27FC236}">
                <a16:creationId xmlns:a16="http://schemas.microsoft.com/office/drawing/2014/main" id="{F64DF0B3-F185-3255-9697-1AF7356FD2D6}"/>
              </a:ext>
            </a:extLst>
          </p:cNvPr>
          <p:cNvPicPr>
            <a:picLocks noChangeAspect="1"/>
          </p:cNvPicPr>
          <p:nvPr/>
        </p:nvPicPr>
        <p:blipFill>
          <a:blip r:embed="rId4"/>
          <a:stretch>
            <a:fillRect/>
          </a:stretch>
        </p:blipFill>
        <p:spPr>
          <a:xfrm>
            <a:off x="771460" y="1030287"/>
            <a:ext cx="4789870" cy="4797425"/>
          </a:xfrm>
          <a:prstGeom prst="rect">
            <a:avLst/>
          </a:prstGeom>
        </p:spPr>
      </p:pic>
      <p:sp>
        <p:nvSpPr>
          <p:cNvPr id="6" name="TextBox 5">
            <a:extLst>
              <a:ext uri="{FF2B5EF4-FFF2-40B4-BE49-F238E27FC236}">
                <a16:creationId xmlns:a16="http://schemas.microsoft.com/office/drawing/2014/main" id="{3E0D090D-90FA-4065-A957-EB2115EB4F26}"/>
              </a:ext>
            </a:extLst>
          </p:cNvPr>
          <p:cNvSpPr txBox="1"/>
          <p:nvPr/>
        </p:nvSpPr>
        <p:spPr>
          <a:xfrm>
            <a:off x="953193" y="1536173"/>
            <a:ext cx="4561921" cy="3785652"/>
          </a:xfrm>
          <a:prstGeom prst="rect">
            <a:avLst/>
          </a:prstGeom>
          <a:noFill/>
        </p:spPr>
        <p:txBody>
          <a:bodyPr wrap="square" lIns="91440" tIns="45720" rIns="91440" bIns="45720" anchor="t">
            <a:spAutoFit/>
          </a:bodyPr>
          <a:lstStyle/>
          <a:p>
            <a:r>
              <a:rPr lang="en-US" sz="2400" b="1">
                <a:latin typeface="BentonSans Regular"/>
                <a:ea typeface="+mn-lt"/>
                <a:cs typeface="+mn-lt"/>
              </a:rPr>
              <a:t>Violence, coercion and control are used to criminally exploit as well as sexually abuse and exploit girls. </a:t>
            </a:r>
          </a:p>
          <a:p>
            <a:endParaRPr lang="en-US" sz="2400" b="1">
              <a:latin typeface="BentonSans Regular"/>
              <a:ea typeface="+mn-lt"/>
              <a:cs typeface="+mn-lt"/>
            </a:endParaRPr>
          </a:p>
          <a:p>
            <a:r>
              <a:rPr lang="en-US" sz="2400" b="1">
                <a:latin typeface="BentonSans Regular"/>
                <a:ea typeface="+mn-lt"/>
                <a:cs typeface="+mn-lt"/>
              </a:rPr>
              <a:t>While girls’ experience of criminal exploitation can vary significantly,  it is common for them to be groomed using the relationship model</a:t>
            </a:r>
            <a:r>
              <a:rPr lang="en-US" sz="2400" b="1">
                <a:solidFill>
                  <a:schemeClr val="bg1"/>
                </a:solidFill>
                <a:latin typeface="BentonSans Regular"/>
                <a:ea typeface="+mn-lt"/>
                <a:cs typeface="+mn-lt"/>
              </a:rPr>
              <a:t>.</a:t>
            </a:r>
          </a:p>
        </p:txBody>
      </p:sp>
      <p:pic>
        <p:nvPicPr>
          <p:cNvPr id="16" name="Picture 15">
            <a:extLst>
              <a:ext uri="{FF2B5EF4-FFF2-40B4-BE49-F238E27FC236}">
                <a16:creationId xmlns:a16="http://schemas.microsoft.com/office/drawing/2014/main" id="{9316E3C6-14DB-B407-D87F-2DCB41242A78}"/>
              </a:ext>
            </a:extLst>
          </p:cNvPr>
          <p:cNvPicPr>
            <a:picLocks noChangeAspect="1"/>
          </p:cNvPicPr>
          <p:nvPr/>
        </p:nvPicPr>
        <p:blipFill>
          <a:blip r:embed="rId4"/>
          <a:stretch>
            <a:fillRect/>
          </a:stretch>
        </p:blipFill>
        <p:spPr>
          <a:xfrm>
            <a:off x="6862696" y="1030287"/>
            <a:ext cx="4789870" cy="4797425"/>
          </a:xfrm>
          <a:prstGeom prst="rect">
            <a:avLst/>
          </a:prstGeom>
        </p:spPr>
      </p:pic>
      <p:sp>
        <p:nvSpPr>
          <p:cNvPr id="12" name="TextBox 11">
            <a:extLst>
              <a:ext uri="{FF2B5EF4-FFF2-40B4-BE49-F238E27FC236}">
                <a16:creationId xmlns:a16="http://schemas.microsoft.com/office/drawing/2014/main" id="{55C95874-D0BC-4FA2-93C5-A49884943D34}"/>
              </a:ext>
            </a:extLst>
          </p:cNvPr>
          <p:cNvSpPr txBox="1"/>
          <p:nvPr/>
        </p:nvSpPr>
        <p:spPr>
          <a:xfrm>
            <a:off x="7285274" y="1487785"/>
            <a:ext cx="4135266" cy="4154984"/>
          </a:xfrm>
          <a:prstGeom prst="rect">
            <a:avLst/>
          </a:prstGeom>
          <a:noFill/>
        </p:spPr>
        <p:txBody>
          <a:bodyPr wrap="square" lIns="91440" tIns="45720" rIns="91440" bIns="45720" anchor="t">
            <a:spAutoFit/>
          </a:bodyPr>
          <a:lstStyle/>
          <a:p>
            <a:r>
              <a:rPr lang="en-US" sz="2400" b="1">
                <a:solidFill>
                  <a:schemeClr val="accent2"/>
                </a:solidFill>
                <a:latin typeface="BentonSans Regular"/>
                <a:ea typeface="+mn-lt"/>
                <a:cs typeface="+mn-lt"/>
              </a:rPr>
              <a:t>Work with girls can be solely focused on CSA</a:t>
            </a:r>
          </a:p>
          <a:p>
            <a:endParaRPr lang="en-US" sz="2400" b="1">
              <a:solidFill>
                <a:schemeClr val="accent2"/>
              </a:solidFill>
              <a:latin typeface="BentonSans Regular"/>
              <a:ea typeface="+mn-lt"/>
              <a:cs typeface="+mn-lt"/>
            </a:endParaRPr>
          </a:p>
          <a:p>
            <a:r>
              <a:rPr lang="en-US" sz="2400" b="1">
                <a:solidFill>
                  <a:schemeClr val="accent2"/>
                </a:solidFill>
                <a:latin typeface="BentonSans Regular"/>
                <a:ea typeface="+mn-lt"/>
                <a:cs typeface="+mn-lt"/>
              </a:rPr>
              <a:t>Female victims can be overlooked and under- represented </a:t>
            </a:r>
          </a:p>
          <a:p>
            <a:endParaRPr lang="en-US" sz="2400" b="1">
              <a:solidFill>
                <a:schemeClr val="accent2"/>
              </a:solidFill>
              <a:latin typeface="BentonSans Regular"/>
              <a:ea typeface="+mn-lt"/>
              <a:cs typeface="+mn-lt"/>
            </a:endParaRPr>
          </a:p>
          <a:p>
            <a:r>
              <a:rPr lang="en-US" sz="2400" b="1">
                <a:solidFill>
                  <a:schemeClr val="accent2"/>
                </a:solidFill>
                <a:latin typeface="BentonSans Regular"/>
                <a:ea typeface="+mn-lt"/>
                <a:cs typeface="+mn-lt"/>
              </a:rPr>
              <a:t>We fail to safeguard girls effectively if we don’t see all of the harms</a:t>
            </a:r>
          </a:p>
          <a:p>
            <a:endParaRPr lang="en-US" sz="2400" b="1">
              <a:solidFill>
                <a:schemeClr val="accent2"/>
              </a:solidFill>
              <a:latin typeface="BentonSans Regular"/>
              <a:ea typeface="+mn-lt"/>
              <a:cs typeface="+mn-lt"/>
            </a:endParaRPr>
          </a:p>
        </p:txBody>
      </p:sp>
      <p:pic>
        <p:nvPicPr>
          <p:cNvPr id="20" name="Picture 19" descr="A black and orange arrows&#10;&#10;Description automatically generated">
            <a:extLst>
              <a:ext uri="{FF2B5EF4-FFF2-40B4-BE49-F238E27FC236}">
                <a16:creationId xmlns:a16="http://schemas.microsoft.com/office/drawing/2014/main" id="{6DFF7912-EFA2-9BF4-FF1C-51E39B05A24A}"/>
              </a:ext>
            </a:extLst>
          </p:cNvPr>
          <p:cNvPicPr>
            <a:picLocks noChangeAspect="1"/>
          </p:cNvPicPr>
          <p:nvPr/>
        </p:nvPicPr>
        <p:blipFill>
          <a:blip r:embed="rId5"/>
          <a:stretch>
            <a:fillRect/>
          </a:stretch>
        </p:blipFill>
        <p:spPr>
          <a:xfrm rot="2746924">
            <a:off x="5552458" y="1439366"/>
            <a:ext cx="1350352" cy="950965"/>
          </a:xfrm>
          <a:prstGeom prst="rect">
            <a:avLst/>
          </a:prstGeom>
        </p:spPr>
      </p:pic>
      <p:pic>
        <p:nvPicPr>
          <p:cNvPr id="22" name="Picture 21">
            <a:extLst>
              <a:ext uri="{FF2B5EF4-FFF2-40B4-BE49-F238E27FC236}">
                <a16:creationId xmlns:a16="http://schemas.microsoft.com/office/drawing/2014/main" id="{EDF12FF2-22A4-09DE-0658-5611775EE778}"/>
              </a:ext>
            </a:extLst>
          </p:cNvPr>
          <p:cNvPicPr>
            <a:picLocks noChangeAspect="1"/>
          </p:cNvPicPr>
          <p:nvPr/>
        </p:nvPicPr>
        <p:blipFill>
          <a:blip r:embed="rId6"/>
          <a:stretch>
            <a:fillRect/>
          </a:stretch>
        </p:blipFill>
        <p:spPr>
          <a:xfrm>
            <a:off x="168936" y="5980644"/>
            <a:ext cx="2846476" cy="724424"/>
          </a:xfrm>
          <a:prstGeom prst="rect">
            <a:avLst/>
          </a:prstGeom>
        </p:spPr>
      </p:pic>
      <p:pic>
        <p:nvPicPr>
          <p:cNvPr id="23" name="Picture 22" descr="A black and orange arrows&#10;&#10;Description automatically generated">
            <a:extLst>
              <a:ext uri="{FF2B5EF4-FFF2-40B4-BE49-F238E27FC236}">
                <a16:creationId xmlns:a16="http://schemas.microsoft.com/office/drawing/2014/main" id="{2BC5D18B-F350-F38F-F65D-3D8DE23B761B}"/>
              </a:ext>
            </a:extLst>
          </p:cNvPr>
          <p:cNvPicPr>
            <a:picLocks noChangeAspect="1"/>
          </p:cNvPicPr>
          <p:nvPr/>
        </p:nvPicPr>
        <p:blipFill>
          <a:blip r:embed="rId5"/>
          <a:stretch>
            <a:fillRect/>
          </a:stretch>
        </p:blipFill>
        <p:spPr>
          <a:xfrm rot="2746924">
            <a:off x="5566437" y="3468307"/>
            <a:ext cx="1350352" cy="950965"/>
          </a:xfrm>
          <a:prstGeom prst="rect">
            <a:avLst/>
          </a:prstGeom>
        </p:spPr>
      </p:pic>
      <p:sp>
        <p:nvSpPr>
          <p:cNvPr id="2" name="TextBox 1">
            <a:extLst>
              <a:ext uri="{FF2B5EF4-FFF2-40B4-BE49-F238E27FC236}">
                <a16:creationId xmlns:a16="http://schemas.microsoft.com/office/drawing/2014/main" id="{E495C2A2-C3C8-3E32-8188-51C34F41E14A}"/>
              </a:ext>
            </a:extLst>
          </p:cNvPr>
          <p:cNvSpPr txBox="1"/>
          <p:nvPr/>
        </p:nvSpPr>
        <p:spPr>
          <a:xfrm>
            <a:off x="771071" y="252992"/>
            <a:ext cx="104422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benton sans regular"/>
                <a:cs typeface="Calibri"/>
              </a:rPr>
              <a:t>Criminal and Sexual Exploitation </a:t>
            </a:r>
            <a:endParaRPr lang="en-US" sz="3200" b="1">
              <a:solidFill>
                <a:schemeClr val="bg1"/>
              </a:solidFill>
            </a:endParaRPr>
          </a:p>
        </p:txBody>
      </p:sp>
    </p:spTree>
    <p:extLst>
      <p:ext uri="{BB962C8B-B14F-4D97-AF65-F5344CB8AC3E}">
        <p14:creationId xmlns:p14="http://schemas.microsoft.com/office/powerpoint/2010/main" val="405036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lue square with black border&#10;&#10;Description automatically generated">
            <a:extLst>
              <a:ext uri="{FF2B5EF4-FFF2-40B4-BE49-F238E27FC236}">
                <a16:creationId xmlns:a16="http://schemas.microsoft.com/office/drawing/2014/main" id="{FFC7828A-5F01-042D-960C-7D34E5E111DE}"/>
              </a:ext>
            </a:extLst>
          </p:cNvPr>
          <p:cNvPicPr>
            <a:picLocks noChangeAspect="1"/>
          </p:cNvPicPr>
          <p:nvPr/>
        </p:nvPicPr>
        <p:blipFill>
          <a:blip r:embed="rId3"/>
          <a:stretch>
            <a:fillRect/>
          </a:stretch>
        </p:blipFill>
        <p:spPr>
          <a:xfrm>
            <a:off x="6261216" y="3470017"/>
            <a:ext cx="2649130" cy="2642474"/>
          </a:xfrm>
          <a:prstGeom prst="rect">
            <a:avLst/>
          </a:prstGeom>
        </p:spPr>
      </p:pic>
      <p:pic>
        <p:nvPicPr>
          <p:cNvPr id="22" name="Picture 21" descr="An orange square with black border&#10;&#10;Description automatically generated">
            <a:extLst>
              <a:ext uri="{FF2B5EF4-FFF2-40B4-BE49-F238E27FC236}">
                <a16:creationId xmlns:a16="http://schemas.microsoft.com/office/drawing/2014/main" id="{DA6B34F2-7D58-5D9D-28A3-52F3AE6986F6}"/>
              </a:ext>
            </a:extLst>
          </p:cNvPr>
          <p:cNvPicPr>
            <a:picLocks noChangeAspect="1"/>
          </p:cNvPicPr>
          <p:nvPr/>
        </p:nvPicPr>
        <p:blipFill>
          <a:blip r:embed="rId4"/>
          <a:stretch>
            <a:fillRect/>
          </a:stretch>
        </p:blipFill>
        <p:spPr>
          <a:xfrm>
            <a:off x="3225515" y="3457601"/>
            <a:ext cx="2564678" cy="2642474"/>
          </a:xfrm>
          <a:prstGeom prst="rect">
            <a:avLst/>
          </a:prstGeom>
        </p:spPr>
      </p:pic>
      <p:pic>
        <p:nvPicPr>
          <p:cNvPr id="14" name="Picture 13" descr="A pink square with black border&#10;&#10;Description automatically generated">
            <a:extLst>
              <a:ext uri="{FF2B5EF4-FFF2-40B4-BE49-F238E27FC236}">
                <a16:creationId xmlns:a16="http://schemas.microsoft.com/office/drawing/2014/main" id="{21EA5A34-2F96-AD33-B055-8189AEEB1ED2}"/>
              </a:ext>
            </a:extLst>
          </p:cNvPr>
          <p:cNvPicPr>
            <a:picLocks noChangeAspect="1"/>
          </p:cNvPicPr>
          <p:nvPr/>
        </p:nvPicPr>
        <p:blipFill>
          <a:blip r:embed="rId5"/>
          <a:stretch>
            <a:fillRect/>
          </a:stretch>
        </p:blipFill>
        <p:spPr>
          <a:xfrm>
            <a:off x="6266224" y="483426"/>
            <a:ext cx="2623986" cy="2642474"/>
          </a:xfrm>
          <a:prstGeom prst="rect">
            <a:avLst/>
          </a:prstGeom>
        </p:spPr>
      </p:pic>
      <p:pic>
        <p:nvPicPr>
          <p:cNvPr id="3" name="Picture 2" descr="A blue square with black border&#10;&#10;Description automatically generated">
            <a:extLst>
              <a:ext uri="{FF2B5EF4-FFF2-40B4-BE49-F238E27FC236}">
                <a16:creationId xmlns:a16="http://schemas.microsoft.com/office/drawing/2014/main" id="{FBC8A58E-6B17-4BB8-90AD-2EFF8264AE81}"/>
              </a:ext>
            </a:extLst>
          </p:cNvPr>
          <p:cNvPicPr>
            <a:picLocks noChangeAspect="1"/>
          </p:cNvPicPr>
          <p:nvPr/>
        </p:nvPicPr>
        <p:blipFill>
          <a:blip r:embed="rId3"/>
          <a:stretch>
            <a:fillRect/>
          </a:stretch>
        </p:blipFill>
        <p:spPr>
          <a:xfrm>
            <a:off x="3228339" y="435815"/>
            <a:ext cx="2594575" cy="2642474"/>
          </a:xfrm>
          <a:prstGeom prst="rect">
            <a:avLst/>
          </a:prstGeom>
        </p:spPr>
      </p:pic>
      <p:sp>
        <p:nvSpPr>
          <p:cNvPr id="13" name="TextBox 12">
            <a:extLst>
              <a:ext uri="{FF2B5EF4-FFF2-40B4-BE49-F238E27FC236}">
                <a16:creationId xmlns:a16="http://schemas.microsoft.com/office/drawing/2014/main" id="{7EBBA8A5-EE8A-F2AE-EF0F-637089608B4D}"/>
              </a:ext>
            </a:extLst>
          </p:cNvPr>
          <p:cNvSpPr txBox="1"/>
          <p:nvPr/>
        </p:nvSpPr>
        <p:spPr>
          <a:xfrm>
            <a:off x="3263776" y="175022"/>
            <a:ext cx="24758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400">
              <a:solidFill>
                <a:schemeClr val="bg1"/>
              </a:solidFill>
              <a:latin typeface="Arial" panose="020B0604020202020204" pitchFamily="34" charset="0"/>
              <a:cs typeface="Arial" panose="020B0604020202020204" pitchFamily="34" charset="0"/>
            </a:endParaRPr>
          </a:p>
          <a:p>
            <a:pPr algn="ctr"/>
            <a:r>
              <a:rPr lang="en-GB" sz="2400">
                <a:solidFill>
                  <a:schemeClr val="bg1"/>
                </a:solidFill>
                <a:latin typeface="Arial" panose="020B0604020202020204" pitchFamily="34" charset="0"/>
                <a:cs typeface="Arial" panose="020B0604020202020204" pitchFamily="34" charset="0"/>
              </a:rPr>
              <a:t>Boys with disabilities are more at risk of CSE than girls with </a:t>
            </a:r>
            <a:endParaRPr lang="en-US">
              <a:solidFill>
                <a:schemeClr val="bg1"/>
              </a:solidFill>
              <a:latin typeface="Arial" panose="020B0604020202020204" pitchFamily="34" charset="0"/>
              <a:cs typeface="Arial" panose="020B0604020202020204" pitchFamily="34" charset="0"/>
            </a:endParaRPr>
          </a:p>
          <a:p>
            <a:pPr algn="ctr"/>
            <a:r>
              <a:rPr lang="en-GB" sz="2400">
                <a:solidFill>
                  <a:schemeClr val="bg1"/>
                </a:solidFill>
                <a:latin typeface="Arial" panose="020B0604020202020204" pitchFamily="34" charset="0"/>
                <a:cs typeface="Arial" panose="020B0604020202020204" pitchFamily="34" charset="0"/>
              </a:rPr>
              <a:t>disabilities</a:t>
            </a:r>
            <a:endParaRPr lang="en-US">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30869DE-F169-5A5A-1A7F-1B65006BE759}"/>
              </a:ext>
            </a:extLst>
          </p:cNvPr>
          <p:cNvSpPr txBox="1"/>
          <p:nvPr/>
        </p:nvSpPr>
        <p:spPr>
          <a:xfrm>
            <a:off x="3348926" y="3644531"/>
            <a:ext cx="21412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chemeClr val="bg1"/>
                </a:solidFill>
                <a:latin typeface="Arial" panose="020B0604020202020204" pitchFamily="34" charset="0"/>
                <a:cs typeface="Arial" panose="020B0604020202020204" pitchFamily="34" charset="0"/>
              </a:rPr>
              <a:t>Boys being criminally </a:t>
            </a:r>
            <a:endParaRPr lang="en-US" sz="2400">
              <a:solidFill>
                <a:schemeClr val="bg1"/>
              </a:solidFill>
              <a:latin typeface="Arial" panose="020B0604020202020204" pitchFamily="34" charset="0"/>
              <a:cs typeface="Arial" panose="020B0604020202020204" pitchFamily="34" charset="0"/>
            </a:endParaRPr>
          </a:p>
          <a:p>
            <a:pPr algn="ctr"/>
            <a:r>
              <a:rPr lang="en-GB" sz="2400">
                <a:solidFill>
                  <a:schemeClr val="bg1"/>
                </a:solidFill>
                <a:latin typeface="Arial" panose="020B0604020202020204" pitchFamily="34" charset="0"/>
                <a:cs typeface="Arial" panose="020B0604020202020204" pitchFamily="34" charset="0"/>
              </a:rPr>
              <a:t>exploited may also be sexually abused​</a:t>
            </a:r>
            <a:endParaRPr lang="en-US" sz="24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0BCB9E9-0741-1809-E79D-DECAC28B8880}"/>
              </a:ext>
            </a:extLst>
          </p:cNvPr>
          <p:cNvSpPr txBox="1"/>
          <p:nvPr/>
        </p:nvSpPr>
        <p:spPr>
          <a:xfrm>
            <a:off x="6500177" y="728663"/>
            <a:ext cx="21583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chemeClr val="bg1"/>
                </a:solidFill>
                <a:latin typeface="Arial" panose="020B0604020202020204" pitchFamily="34" charset="0"/>
                <a:ea typeface="+mn-lt"/>
                <a:cs typeface="Arial" panose="020B0604020202020204" pitchFamily="34" charset="0"/>
              </a:rPr>
              <a:t>Perpetrators film sexual acts and then extort their victims further</a:t>
            </a:r>
            <a:endParaRPr lang="en-US" sz="240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D9E817D-D464-4434-DBFE-EEE0C497E412}"/>
              </a:ext>
            </a:extLst>
          </p:cNvPr>
          <p:cNvSpPr txBox="1"/>
          <p:nvPr/>
        </p:nvSpPr>
        <p:spPr>
          <a:xfrm>
            <a:off x="6267027" y="3647882"/>
            <a:ext cx="26462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chemeClr val="bg1"/>
                </a:solidFill>
                <a:latin typeface="Arial" panose="020B0604020202020204" pitchFamily="34" charset="0"/>
                <a:ea typeface="+mn-lt"/>
                <a:cs typeface="Arial" panose="020B0604020202020204" pitchFamily="34" charset="0"/>
              </a:rPr>
              <a:t>3 times as likely as girls to </a:t>
            </a:r>
            <a:br>
              <a:rPr lang="en-US" sz="2400">
                <a:latin typeface="Arial" panose="020B0604020202020204" pitchFamily="34" charset="0"/>
                <a:ea typeface="+mn-lt"/>
                <a:cs typeface="Arial" panose="020B0604020202020204" pitchFamily="34" charset="0"/>
              </a:rPr>
            </a:br>
            <a:r>
              <a:rPr lang="en-GB" sz="2400">
                <a:solidFill>
                  <a:schemeClr val="bg1"/>
                </a:solidFill>
                <a:latin typeface="Arial" panose="020B0604020202020204" pitchFamily="34" charset="0"/>
                <a:ea typeface="+mn-lt"/>
                <a:cs typeface="Arial" panose="020B0604020202020204" pitchFamily="34" charset="0"/>
              </a:rPr>
              <a:t>experience CSA  by ‘a person in a position of trust’</a:t>
            </a:r>
            <a:endParaRPr lang="en-US" sz="2400">
              <a:solidFill>
                <a:schemeClr val="bg1"/>
              </a:solidFill>
              <a:latin typeface="Arial" panose="020B0604020202020204" pitchFamily="34" charset="0"/>
              <a:ea typeface="Calibri"/>
              <a:cs typeface="Arial" panose="020B0604020202020204" pitchFamily="34" charset="0"/>
            </a:endParaRPr>
          </a:p>
        </p:txBody>
      </p:sp>
      <p:pic>
        <p:nvPicPr>
          <p:cNvPr id="8" name="Picture 7" descr="An orange square with black border&#10;&#10;Description automatically generated">
            <a:extLst>
              <a:ext uri="{FF2B5EF4-FFF2-40B4-BE49-F238E27FC236}">
                <a16:creationId xmlns:a16="http://schemas.microsoft.com/office/drawing/2014/main" id="{338F59F7-CB54-6C36-591D-AAAACB7900E3}"/>
              </a:ext>
            </a:extLst>
          </p:cNvPr>
          <p:cNvPicPr>
            <a:picLocks noChangeAspect="1"/>
          </p:cNvPicPr>
          <p:nvPr/>
        </p:nvPicPr>
        <p:blipFill>
          <a:blip r:embed="rId4"/>
          <a:stretch>
            <a:fillRect/>
          </a:stretch>
        </p:blipFill>
        <p:spPr>
          <a:xfrm>
            <a:off x="9249226" y="498658"/>
            <a:ext cx="2678361" cy="2642474"/>
          </a:xfrm>
          <a:prstGeom prst="rect">
            <a:avLst/>
          </a:prstGeom>
        </p:spPr>
      </p:pic>
      <p:sp>
        <p:nvSpPr>
          <p:cNvPr id="11" name="TextBox 10">
            <a:extLst>
              <a:ext uri="{FF2B5EF4-FFF2-40B4-BE49-F238E27FC236}">
                <a16:creationId xmlns:a16="http://schemas.microsoft.com/office/drawing/2014/main" id="{91ECE05F-296F-C413-D168-1B5A7F9F3383}"/>
              </a:ext>
            </a:extLst>
          </p:cNvPr>
          <p:cNvSpPr txBox="1"/>
          <p:nvPr/>
        </p:nvSpPr>
        <p:spPr>
          <a:xfrm>
            <a:off x="9476841" y="787671"/>
            <a:ext cx="222806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panose="020B0604020202020204" pitchFamily="34" charset="0"/>
                <a:ea typeface="Calibri"/>
                <a:cs typeface="Arial" panose="020B0604020202020204" pitchFamily="34" charset="0"/>
              </a:rPr>
              <a:t>Coerced internal concealment  harms like sexual abuse</a:t>
            </a:r>
          </a:p>
        </p:txBody>
      </p:sp>
      <p:pic>
        <p:nvPicPr>
          <p:cNvPr id="6" name="Picture 5" descr="A pink square with black border&#10;&#10;Description automatically generated">
            <a:extLst>
              <a:ext uri="{FF2B5EF4-FFF2-40B4-BE49-F238E27FC236}">
                <a16:creationId xmlns:a16="http://schemas.microsoft.com/office/drawing/2014/main" id="{78CD6A3F-0462-37D2-6AA8-EB1D614B1564}"/>
              </a:ext>
            </a:extLst>
          </p:cNvPr>
          <p:cNvPicPr>
            <a:picLocks noChangeAspect="1"/>
          </p:cNvPicPr>
          <p:nvPr/>
        </p:nvPicPr>
        <p:blipFill>
          <a:blip r:embed="rId5"/>
          <a:stretch>
            <a:fillRect/>
          </a:stretch>
        </p:blipFill>
        <p:spPr>
          <a:xfrm>
            <a:off x="9312060" y="3462161"/>
            <a:ext cx="2612614" cy="2642474"/>
          </a:xfrm>
          <a:prstGeom prst="rect">
            <a:avLst/>
          </a:prstGeom>
        </p:spPr>
      </p:pic>
      <p:sp>
        <p:nvSpPr>
          <p:cNvPr id="17" name="TextBox 16">
            <a:extLst>
              <a:ext uri="{FF2B5EF4-FFF2-40B4-BE49-F238E27FC236}">
                <a16:creationId xmlns:a16="http://schemas.microsoft.com/office/drawing/2014/main" id="{60B8FA12-D556-F580-5C35-188EF6B68057}"/>
              </a:ext>
            </a:extLst>
          </p:cNvPr>
          <p:cNvSpPr txBox="1"/>
          <p:nvPr/>
        </p:nvSpPr>
        <p:spPr>
          <a:xfrm>
            <a:off x="9515322" y="3644094"/>
            <a:ext cx="223622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panose="020B0604020202020204" pitchFamily="34" charset="0"/>
                <a:cs typeface="Arial" panose="020B0604020202020204" pitchFamily="34" charset="0"/>
              </a:rPr>
              <a:t>At least 3 times less likely than girls to describe experiences of CSA</a:t>
            </a:r>
          </a:p>
        </p:txBody>
      </p:sp>
      <p:pic>
        <p:nvPicPr>
          <p:cNvPr id="2" name="Picture 1" descr="A pink square with black border&#10;&#10;Description automatically generated">
            <a:extLst>
              <a:ext uri="{FF2B5EF4-FFF2-40B4-BE49-F238E27FC236}">
                <a16:creationId xmlns:a16="http://schemas.microsoft.com/office/drawing/2014/main" id="{09BA400F-BC07-6F6D-7BE8-916949FA1955}"/>
              </a:ext>
            </a:extLst>
          </p:cNvPr>
          <p:cNvPicPr>
            <a:picLocks noChangeAspect="1"/>
          </p:cNvPicPr>
          <p:nvPr/>
        </p:nvPicPr>
        <p:blipFill>
          <a:blip r:embed="rId5"/>
          <a:stretch>
            <a:fillRect/>
          </a:stretch>
        </p:blipFill>
        <p:spPr>
          <a:xfrm>
            <a:off x="225569" y="3462160"/>
            <a:ext cx="2612614" cy="2642474"/>
          </a:xfrm>
          <a:prstGeom prst="rect">
            <a:avLst/>
          </a:prstGeom>
        </p:spPr>
      </p:pic>
      <p:sp>
        <p:nvSpPr>
          <p:cNvPr id="4" name="TextBox 3">
            <a:extLst>
              <a:ext uri="{FF2B5EF4-FFF2-40B4-BE49-F238E27FC236}">
                <a16:creationId xmlns:a16="http://schemas.microsoft.com/office/drawing/2014/main" id="{CDF34C58-F968-CE67-7A6B-DB6E76938B85}"/>
              </a:ext>
            </a:extLst>
          </p:cNvPr>
          <p:cNvSpPr txBox="1"/>
          <p:nvPr/>
        </p:nvSpPr>
        <p:spPr>
          <a:xfrm>
            <a:off x="440451" y="3790588"/>
            <a:ext cx="222071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FFFFFF"/>
                </a:solidFill>
                <a:latin typeface="Arial" panose="020B0604020202020204" pitchFamily="34" charset="0"/>
                <a:cs typeface="Arial" panose="020B0604020202020204" pitchFamily="34" charset="0"/>
              </a:rPr>
              <a:t>Sexual abuse of boys often </a:t>
            </a:r>
            <a:endParaRPr lang="en-US" sz="2400">
              <a:solidFill>
                <a:srgbClr val="FFFFFF"/>
              </a:solidFill>
              <a:latin typeface="Arial" panose="020B0604020202020204" pitchFamily="34" charset="0"/>
              <a:cs typeface="Arial" panose="020B0604020202020204" pitchFamily="34" charset="0"/>
            </a:endParaRPr>
          </a:p>
          <a:p>
            <a:pPr algn="ctr"/>
            <a:r>
              <a:rPr lang="en-GB" sz="2400">
                <a:solidFill>
                  <a:srgbClr val="FFFFFF"/>
                </a:solidFill>
                <a:latin typeface="Arial" panose="020B0604020202020204" pitchFamily="34" charset="0"/>
                <a:cs typeface="Arial" panose="020B0604020202020204" pitchFamily="34" charset="0"/>
              </a:rPr>
              <a:t>goes </a:t>
            </a:r>
            <a:endParaRPr lang="en-US" sz="2400">
              <a:solidFill>
                <a:srgbClr val="FFFFFF"/>
              </a:solidFill>
              <a:latin typeface="Arial" panose="020B0604020202020204" pitchFamily="34" charset="0"/>
              <a:cs typeface="Arial" panose="020B0604020202020204" pitchFamily="34" charset="0"/>
            </a:endParaRPr>
          </a:p>
          <a:p>
            <a:pPr algn="ctr"/>
            <a:r>
              <a:rPr lang="en-GB" sz="2400">
                <a:solidFill>
                  <a:srgbClr val="FFFFFF"/>
                </a:solidFill>
                <a:latin typeface="Arial" panose="020B0604020202020204" pitchFamily="34" charset="0"/>
                <a:cs typeface="Arial" panose="020B0604020202020204" pitchFamily="34" charset="0"/>
              </a:rPr>
              <a:t>unreported</a:t>
            </a:r>
            <a:endParaRPr lang="en-US" sz="2400">
              <a:solidFill>
                <a:srgbClr val="FFFFFF"/>
              </a:solidFill>
              <a:latin typeface="Arial" panose="020B0604020202020204" pitchFamily="34" charset="0"/>
              <a:cs typeface="Arial" panose="020B0604020202020204" pitchFamily="34" charset="0"/>
            </a:endParaRPr>
          </a:p>
          <a:p>
            <a:pPr algn="ctr"/>
            <a:endParaRPr lang="en-US" sz="240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27C038-71DC-BDA2-20CF-DFFC225E2871}"/>
              </a:ext>
            </a:extLst>
          </p:cNvPr>
          <p:cNvSpPr txBox="1"/>
          <p:nvPr/>
        </p:nvSpPr>
        <p:spPr>
          <a:xfrm>
            <a:off x="4660135" y="30245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9" name="Picture 8" descr="An orange square with black border&#10;&#10;Description automatically generated">
            <a:extLst>
              <a:ext uri="{FF2B5EF4-FFF2-40B4-BE49-F238E27FC236}">
                <a16:creationId xmlns:a16="http://schemas.microsoft.com/office/drawing/2014/main" id="{E7363E28-CAE4-C5C1-3B9F-6BE405098C24}"/>
              </a:ext>
            </a:extLst>
          </p:cNvPr>
          <p:cNvPicPr>
            <a:picLocks noChangeAspect="1"/>
          </p:cNvPicPr>
          <p:nvPr/>
        </p:nvPicPr>
        <p:blipFill>
          <a:blip r:embed="rId4"/>
          <a:stretch>
            <a:fillRect/>
          </a:stretch>
        </p:blipFill>
        <p:spPr>
          <a:xfrm>
            <a:off x="250960" y="492227"/>
            <a:ext cx="2564678" cy="2642474"/>
          </a:xfrm>
          <a:prstGeom prst="rect">
            <a:avLst/>
          </a:prstGeom>
        </p:spPr>
      </p:pic>
      <p:sp>
        <p:nvSpPr>
          <p:cNvPr id="10" name="TextBox 9">
            <a:extLst>
              <a:ext uri="{FF2B5EF4-FFF2-40B4-BE49-F238E27FC236}">
                <a16:creationId xmlns:a16="http://schemas.microsoft.com/office/drawing/2014/main" id="{5F0F0E13-2787-07C9-9146-3DB98EE7FA21}"/>
              </a:ext>
            </a:extLst>
          </p:cNvPr>
          <p:cNvSpPr txBox="1"/>
          <p:nvPr/>
        </p:nvSpPr>
        <p:spPr>
          <a:xfrm>
            <a:off x="374371" y="679157"/>
            <a:ext cx="21412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400">
              <a:solidFill>
                <a:schemeClr val="bg1"/>
              </a:solidFill>
              <a:latin typeface="BentonSans Light"/>
              <a:cs typeface="Calibri"/>
            </a:endParaRPr>
          </a:p>
        </p:txBody>
      </p:sp>
      <p:sp>
        <p:nvSpPr>
          <p:cNvPr id="12" name="TextBox 11">
            <a:extLst>
              <a:ext uri="{FF2B5EF4-FFF2-40B4-BE49-F238E27FC236}">
                <a16:creationId xmlns:a16="http://schemas.microsoft.com/office/drawing/2014/main" id="{D4EFF8D2-7625-C304-BC3E-148B35B9838F}"/>
              </a:ext>
            </a:extLst>
          </p:cNvPr>
          <p:cNvSpPr txBox="1"/>
          <p:nvPr/>
        </p:nvSpPr>
        <p:spPr>
          <a:xfrm>
            <a:off x="497114" y="854742"/>
            <a:ext cx="2018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400">
              <a:solidFill>
                <a:srgbClr val="FFFFFF"/>
              </a:solidFill>
              <a:latin typeface="BentonSans Light"/>
              <a:cs typeface="Calibri" panose="020F0502020204030204"/>
            </a:endParaRPr>
          </a:p>
        </p:txBody>
      </p:sp>
      <p:sp>
        <p:nvSpPr>
          <p:cNvPr id="7" name="Title 1">
            <a:extLst>
              <a:ext uri="{FF2B5EF4-FFF2-40B4-BE49-F238E27FC236}">
                <a16:creationId xmlns:a16="http://schemas.microsoft.com/office/drawing/2014/main" id="{CE95C30C-8B23-60F5-5EA4-7FBEBC749438}"/>
              </a:ext>
            </a:extLst>
          </p:cNvPr>
          <p:cNvSpPr txBox="1">
            <a:spLocks/>
          </p:cNvSpPr>
          <p:nvPr/>
        </p:nvSpPr>
        <p:spPr>
          <a:xfrm>
            <a:off x="372453" y="677453"/>
            <a:ext cx="2217792" cy="20578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5400">
                <a:latin typeface="BentonSans Regular"/>
                <a:cs typeface="Arial"/>
              </a:rPr>
              <a:t>Boys and CSE</a:t>
            </a:r>
            <a:endParaRPr lang="en-US" sz="5400">
              <a:latin typeface="BentonSans Regular"/>
            </a:endParaRPr>
          </a:p>
        </p:txBody>
      </p:sp>
    </p:spTree>
    <p:extLst>
      <p:ext uri="{BB962C8B-B14F-4D97-AF65-F5344CB8AC3E}">
        <p14:creationId xmlns:p14="http://schemas.microsoft.com/office/powerpoint/2010/main" val="2484905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square with orange border&#10;&#10;Description automatically generated">
            <a:extLst>
              <a:ext uri="{FF2B5EF4-FFF2-40B4-BE49-F238E27FC236}">
                <a16:creationId xmlns:a16="http://schemas.microsoft.com/office/drawing/2014/main" id="{A06B60C8-0D20-8169-FA22-CBBAFB9E6B34}"/>
              </a:ext>
            </a:extLst>
          </p:cNvPr>
          <p:cNvPicPr>
            <a:picLocks noChangeAspect="1"/>
          </p:cNvPicPr>
          <p:nvPr/>
        </p:nvPicPr>
        <p:blipFill>
          <a:blip r:embed="rId3"/>
          <a:stretch>
            <a:fillRect/>
          </a:stretch>
        </p:blipFill>
        <p:spPr>
          <a:xfrm>
            <a:off x="236539" y="400394"/>
            <a:ext cx="3962136" cy="1882549"/>
          </a:xfrm>
          <a:prstGeom prst="rect">
            <a:avLst/>
          </a:prstGeom>
        </p:spPr>
      </p:pic>
      <p:pic>
        <p:nvPicPr>
          <p:cNvPr id="9" name="Picture 8" descr="A pink square with black border&#10;&#10;Description automatically generated">
            <a:extLst>
              <a:ext uri="{FF2B5EF4-FFF2-40B4-BE49-F238E27FC236}">
                <a16:creationId xmlns:a16="http://schemas.microsoft.com/office/drawing/2014/main" id="{17CD21F0-8879-6C52-FD66-24E45FE4346D}"/>
              </a:ext>
            </a:extLst>
          </p:cNvPr>
          <p:cNvPicPr>
            <a:picLocks noChangeAspect="1"/>
          </p:cNvPicPr>
          <p:nvPr/>
        </p:nvPicPr>
        <p:blipFill>
          <a:blip r:embed="rId4"/>
          <a:stretch>
            <a:fillRect/>
          </a:stretch>
        </p:blipFill>
        <p:spPr>
          <a:xfrm>
            <a:off x="236499" y="2412475"/>
            <a:ext cx="3964549" cy="3886137"/>
          </a:xfrm>
          <a:prstGeom prst="rect">
            <a:avLst/>
          </a:prstGeom>
        </p:spPr>
      </p:pic>
      <p:pic>
        <p:nvPicPr>
          <p:cNvPr id="6" name="Picture 5" descr="A blue square with black border&#10;&#10;Description automatically generated">
            <a:extLst>
              <a:ext uri="{FF2B5EF4-FFF2-40B4-BE49-F238E27FC236}">
                <a16:creationId xmlns:a16="http://schemas.microsoft.com/office/drawing/2014/main" id="{BF5C2F09-B475-2580-F38E-ED2A5D7DB355}"/>
              </a:ext>
            </a:extLst>
          </p:cNvPr>
          <p:cNvPicPr>
            <a:picLocks noChangeAspect="1"/>
          </p:cNvPicPr>
          <p:nvPr/>
        </p:nvPicPr>
        <p:blipFill>
          <a:blip r:embed="rId5"/>
          <a:stretch>
            <a:fillRect/>
          </a:stretch>
        </p:blipFill>
        <p:spPr>
          <a:xfrm>
            <a:off x="4428581" y="403009"/>
            <a:ext cx="7493146" cy="6281996"/>
          </a:xfrm>
          <a:prstGeom prst="rect">
            <a:avLst/>
          </a:prstGeom>
        </p:spPr>
      </p:pic>
      <p:sp>
        <p:nvSpPr>
          <p:cNvPr id="4" name="TextBox 3">
            <a:extLst>
              <a:ext uri="{FF2B5EF4-FFF2-40B4-BE49-F238E27FC236}">
                <a16:creationId xmlns:a16="http://schemas.microsoft.com/office/drawing/2014/main" id="{2B58CB14-17E4-F3F9-4932-6628DBDE48BF}"/>
              </a:ext>
            </a:extLst>
          </p:cNvPr>
          <p:cNvSpPr txBox="1">
            <a:spLocks/>
          </p:cNvSpPr>
          <p:nvPr/>
        </p:nvSpPr>
        <p:spPr>
          <a:xfrm>
            <a:off x="4587929" y="501985"/>
            <a:ext cx="7174298"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bg1"/>
                </a:solidFill>
                <a:latin typeface="BentonSans Regular"/>
                <a:cs typeface="Calibri" panose="020F0502020204030204"/>
              </a:rPr>
              <a:t>Behaviour</a:t>
            </a:r>
            <a:r>
              <a:rPr lang="en-GB" sz="2800">
                <a:solidFill>
                  <a:schemeClr val="bg1"/>
                </a:solidFill>
                <a:latin typeface="BentonSans Regular"/>
                <a:cs typeface="Calibri" panose="020F0502020204030204"/>
              </a:rPr>
              <a:t> can be impacted by </a:t>
            </a:r>
            <a:r>
              <a:rPr lang="en-GB" sz="2800" b="1">
                <a:solidFill>
                  <a:schemeClr val="bg1"/>
                </a:solidFill>
                <a:latin typeface="BentonSans Regular"/>
                <a:cs typeface="Calibri" panose="020F0502020204030204"/>
              </a:rPr>
              <a:t>trauma</a:t>
            </a:r>
            <a:r>
              <a:rPr lang="en-GB" sz="2800">
                <a:solidFill>
                  <a:schemeClr val="bg1"/>
                </a:solidFill>
                <a:latin typeface="BentonSans Regular"/>
                <a:cs typeface="Calibri" panose="020F0502020204030204"/>
              </a:rPr>
              <a:t> which may present as </a:t>
            </a:r>
            <a:r>
              <a:rPr lang="en-GB" sz="2800" b="1">
                <a:solidFill>
                  <a:schemeClr val="bg1"/>
                </a:solidFill>
                <a:latin typeface="BentonSans Regular"/>
                <a:cs typeface="Calibri" panose="020F0502020204030204"/>
              </a:rPr>
              <a:t>anger</a:t>
            </a:r>
            <a:r>
              <a:rPr lang="en-GB" sz="2800">
                <a:solidFill>
                  <a:schemeClr val="bg1"/>
                </a:solidFill>
                <a:latin typeface="BentonSans Regular"/>
                <a:cs typeface="Calibri" panose="020F0502020204030204"/>
              </a:rPr>
              <a:t>,  </a:t>
            </a:r>
            <a:r>
              <a:rPr lang="en-GB" sz="2800" b="1">
                <a:solidFill>
                  <a:schemeClr val="bg1"/>
                </a:solidFill>
                <a:latin typeface="BentonSans Regular"/>
                <a:cs typeface="Calibri" panose="020F0502020204030204"/>
              </a:rPr>
              <a:t>aggression</a:t>
            </a:r>
            <a:r>
              <a:rPr lang="en-GB" sz="2800">
                <a:solidFill>
                  <a:schemeClr val="bg1"/>
                </a:solidFill>
                <a:latin typeface="BentonSans Regular"/>
                <a:cs typeface="Calibri" panose="020F0502020204030204"/>
              </a:rPr>
              <a:t>, behaviours </a:t>
            </a:r>
            <a:r>
              <a:rPr lang="en-GB" sz="2800" b="1">
                <a:solidFill>
                  <a:schemeClr val="bg1"/>
                </a:solidFill>
                <a:latin typeface="BentonSans Regular"/>
                <a:cs typeface="Calibri" panose="020F0502020204030204"/>
              </a:rPr>
              <a:t>professionals find challenging.</a:t>
            </a:r>
            <a:endParaRPr lang="en-US" sz="2800" b="1">
              <a:solidFill>
                <a:schemeClr val="bg1"/>
              </a:solidFill>
              <a:latin typeface="BentonSans Regular"/>
              <a:cs typeface="Calibri" panose="020F0502020204030204"/>
            </a:endParaRPr>
          </a:p>
          <a:p>
            <a:endParaRPr lang="en-US" sz="2800">
              <a:solidFill>
                <a:schemeClr val="bg1"/>
              </a:solidFill>
              <a:latin typeface="BentonSans Regular"/>
              <a:cs typeface="Calibri" panose="020F0502020204030204"/>
            </a:endParaRPr>
          </a:p>
          <a:p>
            <a:r>
              <a:rPr lang="en-US" sz="2800" b="1">
                <a:solidFill>
                  <a:schemeClr val="bg1"/>
                </a:solidFill>
                <a:latin typeface="BentonSans Regular"/>
                <a:cs typeface="Calibri" panose="020F0502020204030204"/>
              </a:rPr>
              <a:t>Masculine norms</a:t>
            </a:r>
            <a:r>
              <a:rPr lang="en-US" sz="2800">
                <a:solidFill>
                  <a:schemeClr val="bg1"/>
                </a:solidFill>
                <a:latin typeface="BentonSans Regular"/>
                <a:cs typeface="Calibri" panose="020F0502020204030204"/>
              </a:rPr>
              <a:t> and</a:t>
            </a:r>
            <a:r>
              <a:rPr lang="en-US" sz="2800" b="1">
                <a:solidFill>
                  <a:schemeClr val="bg1"/>
                </a:solidFill>
                <a:latin typeface="BentonSans Regular"/>
                <a:cs typeface="Calibri" panose="020F0502020204030204"/>
              </a:rPr>
              <a:t> </a:t>
            </a:r>
            <a:r>
              <a:rPr lang="en-GB" sz="2800" b="1">
                <a:solidFill>
                  <a:schemeClr val="bg1"/>
                </a:solidFill>
                <a:latin typeface="BentonSans Regular"/>
                <a:cs typeface="Calibri" panose="020F0502020204030204"/>
              </a:rPr>
              <a:t>internalisation</a:t>
            </a:r>
            <a:r>
              <a:rPr lang="en-US" sz="2800" b="1">
                <a:solidFill>
                  <a:schemeClr val="bg1"/>
                </a:solidFill>
                <a:latin typeface="BentonSans Regular"/>
                <a:cs typeface="Calibri" panose="020F0502020204030204"/>
              </a:rPr>
              <a:t> of homophobia</a:t>
            </a:r>
            <a:r>
              <a:rPr lang="en-US" sz="2800">
                <a:solidFill>
                  <a:schemeClr val="bg1"/>
                </a:solidFill>
                <a:latin typeface="BentonSans Regular"/>
                <a:cs typeface="Calibri" panose="020F0502020204030204"/>
              </a:rPr>
              <a:t> may discourage boys from speaking out. As do professionals own perceptions. </a:t>
            </a:r>
          </a:p>
          <a:p>
            <a:endParaRPr lang="en-US" sz="2800">
              <a:solidFill>
                <a:schemeClr val="bg1"/>
              </a:solidFill>
              <a:latin typeface="BentonSans Regular"/>
              <a:cs typeface="Calibri" panose="020F0502020204030204"/>
            </a:endParaRPr>
          </a:p>
          <a:p>
            <a:r>
              <a:rPr lang="en-US" sz="2800">
                <a:solidFill>
                  <a:schemeClr val="bg1"/>
                </a:solidFill>
                <a:latin typeface="BentonSans Regular"/>
                <a:cs typeface="Calibri" panose="020F0502020204030204"/>
              </a:rPr>
              <a:t>Boys might have difficulty with being described as a </a:t>
            </a:r>
            <a:r>
              <a:rPr lang="en-US" sz="2800" b="1">
                <a:solidFill>
                  <a:schemeClr val="bg1"/>
                </a:solidFill>
                <a:latin typeface="BentonSans Regular"/>
                <a:cs typeface="Calibri" panose="020F0502020204030204"/>
              </a:rPr>
              <a:t>‘victim’</a:t>
            </a:r>
            <a:r>
              <a:rPr lang="en-US" sz="2800">
                <a:solidFill>
                  <a:schemeClr val="bg1"/>
                </a:solidFill>
                <a:latin typeface="BentonSans Regular"/>
                <a:cs typeface="Calibri" panose="020F0502020204030204"/>
              </a:rPr>
              <a:t>. </a:t>
            </a:r>
          </a:p>
          <a:p>
            <a:endParaRPr lang="en-US" sz="2800">
              <a:solidFill>
                <a:schemeClr val="bg1"/>
              </a:solidFill>
              <a:latin typeface="BentonSans Regular"/>
              <a:cs typeface="Calibri" panose="020F0502020204030204"/>
            </a:endParaRPr>
          </a:p>
          <a:p>
            <a:r>
              <a:rPr lang="en-US" sz="2800">
                <a:solidFill>
                  <a:schemeClr val="bg1"/>
                </a:solidFill>
                <a:latin typeface="BentonSans Regular"/>
                <a:cs typeface="Calibri" panose="020F0502020204030204"/>
              </a:rPr>
              <a:t>Risk assessments can be </a:t>
            </a:r>
            <a:r>
              <a:rPr lang="en-US" sz="2800" b="1">
                <a:solidFill>
                  <a:schemeClr val="bg1"/>
                </a:solidFill>
                <a:latin typeface="BentonSans Regular"/>
                <a:cs typeface="Calibri" panose="020F0502020204030204"/>
              </a:rPr>
              <a:t>‘female-centric’</a:t>
            </a:r>
            <a:r>
              <a:rPr lang="en-US" sz="2800">
                <a:solidFill>
                  <a:schemeClr val="bg1"/>
                </a:solidFill>
                <a:latin typeface="BentonSans Regular"/>
                <a:cs typeface="Calibri" panose="020F0502020204030204"/>
              </a:rPr>
              <a:t>. </a:t>
            </a:r>
          </a:p>
        </p:txBody>
      </p:sp>
      <p:sp>
        <p:nvSpPr>
          <p:cNvPr id="37" name="TextBox 36">
            <a:extLst>
              <a:ext uri="{FF2B5EF4-FFF2-40B4-BE49-F238E27FC236}">
                <a16:creationId xmlns:a16="http://schemas.microsoft.com/office/drawing/2014/main" id="{2A3AB3F9-E594-88C3-6E5F-A996D03C9E6C}"/>
              </a:ext>
            </a:extLst>
          </p:cNvPr>
          <p:cNvSpPr txBox="1"/>
          <p:nvPr/>
        </p:nvSpPr>
        <p:spPr>
          <a:xfrm>
            <a:off x="196925" y="2415365"/>
            <a:ext cx="404340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
            </a:pPr>
            <a:endParaRPr lang="en-US" sz="2400">
              <a:solidFill>
                <a:schemeClr val="bg1"/>
              </a:solidFill>
              <a:latin typeface="BentonSans Regular"/>
              <a:cs typeface="Calibri"/>
            </a:endParaRPr>
          </a:p>
          <a:p>
            <a:pPr marL="285750" indent="-285750">
              <a:buFont typeface="Wingdings" panose="05000000000000000000" pitchFamily="2" charset="2"/>
              <a:buChar char="§"/>
            </a:pPr>
            <a:r>
              <a:rPr lang="en-US" sz="2400">
                <a:solidFill>
                  <a:schemeClr val="bg1"/>
                </a:solidFill>
                <a:latin typeface="BentonSans Regular"/>
                <a:cs typeface="Calibri"/>
              </a:rPr>
              <a:t>Many boys </a:t>
            </a:r>
            <a:r>
              <a:rPr lang="en-US" sz="2400" b="1">
                <a:solidFill>
                  <a:schemeClr val="bg1"/>
                </a:solidFill>
                <a:latin typeface="BentonSans Regular"/>
                <a:cs typeface="Calibri"/>
              </a:rPr>
              <a:t>can</a:t>
            </a:r>
            <a:r>
              <a:rPr lang="en-US" sz="2400">
                <a:solidFill>
                  <a:schemeClr val="bg1"/>
                </a:solidFill>
                <a:latin typeface="BentonSans Regular"/>
                <a:cs typeface="Calibri"/>
              </a:rPr>
              <a:t> </a:t>
            </a:r>
            <a:r>
              <a:rPr lang="en-US" sz="2400" b="1">
                <a:solidFill>
                  <a:schemeClr val="bg1"/>
                </a:solidFill>
                <a:latin typeface="BentonSans Regular"/>
                <a:cs typeface="Calibri"/>
              </a:rPr>
              <a:t>report </a:t>
            </a:r>
            <a:r>
              <a:rPr lang="en-US" sz="2400">
                <a:solidFill>
                  <a:schemeClr val="bg1"/>
                </a:solidFill>
                <a:latin typeface="BentonSans Regular"/>
                <a:cs typeface="Calibri"/>
              </a:rPr>
              <a:t>and </a:t>
            </a:r>
            <a:r>
              <a:rPr lang="en-US" sz="2400" b="1">
                <a:solidFill>
                  <a:schemeClr val="bg1"/>
                </a:solidFill>
                <a:latin typeface="BentonSans Regular"/>
                <a:cs typeface="Calibri"/>
              </a:rPr>
              <a:t>do want to talk</a:t>
            </a:r>
            <a:r>
              <a:rPr lang="en-US" sz="2400">
                <a:solidFill>
                  <a:schemeClr val="bg1"/>
                </a:solidFill>
                <a:latin typeface="BentonSans Regular"/>
                <a:cs typeface="Calibri"/>
              </a:rPr>
              <a:t> when in a safe space and the right approach.</a:t>
            </a:r>
            <a:endParaRPr lang="en-US" sz="2400">
              <a:solidFill>
                <a:schemeClr val="bg1"/>
              </a:solidFill>
              <a:latin typeface="BentonSans Regular"/>
              <a:ea typeface="Calibri"/>
              <a:cs typeface="Calibri"/>
            </a:endParaRPr>
          </a:p>
          <a:p>
            <a:pPr marL="285750" indent="-285750">
              <a:buFont typeface="Wingdings" panose="05000000000000000000" pitchFamily="2" charset="2"/>
              <a:buChar char="§"/>
            </a:pPr>
            <a:endParaRPr lang="en-US" sz="2400">
              <a:solidFill>
                <a:schemeClr val="bg1"/>
              </a:solidFill>
              <a:latin typeface="BentonSans Regular"/>
              <a:cs typeface="Calibri"/>
            </a:endParaRPr>
          </a:p>
          <a:p>
            <a:pPr marL="285750" indent="-285750">
              <a:buFont typeface="Wingdings" panose="05000000000000000000" pitchFamily="2" charset="2"/>
              <a:buChar char="§"/>
            </a:pPr>
            <a:r>
              <a:rPr lang="en-US" sz="2400">
                <a:solidFill>
                  <a:schemeClr val="bg1"/>
                </a:solidFill>
                <a:latin typeface="BentonSans Regular"/>
                <a:cs typeface="Calibri"/>
              </a:rPr>
              <a:t>Not every young person can - we should </a:t>
            </a:r>
            <a:r>
              <a:rPr lang="en-US" sz="2400" b="1">
                <a:solidFill>
                  <a:schemeClr val="bg1"/>
                </a:solidFill>
                <a:latin typeface="BentonSans Regular"/>
                <a:cs typeface="Calibri"/>
              </a:rPr>
              <a:t>never wait on a disclosure to act</a:t>
            </a:r>
            <a:r>
              <a:rPr lang="en-US" sz="2400">
                <a:solidFill>
                  <a:schemeClr val="bg1"/>
                </a:solidFill>
                <a:latin typeface="BentonSans Regular"/>
                <a:cs typeface="Calibri"/>
              </a:rPr>
              <a:t>.</a:t>
            </a:r>
          </a:p>
        </p:txBody>
      </p:sp>
      <p:sp>
        <p:nvSpPr>
          <p:cNvPr id="5" name="Title 1">
            <a:extLst>
              <a:ext uri="{FF2B5EF4-FFF2-40B4-BE49-F238E27FC236}">
                <a16:creationId xmlns:a16="http://schemas.microsoft.com/office/drawing/2014/main" id="{D16F0329-8F3C-7770-4F3A-48B50169DAB7}"/>
              </a:ext>
            </a:extLst>
          </p:cNvPr>
          <p:cNvSpPr txBox="1">
            <a:spLocks/>
          </p:cNvSpPr>
          <p:nvPr/>
        </p:nvSpPr>
        <p:spPr>
          <a:xfrm>
            <a:off x="427735" y="550855"/>
            <a:ext cx="3467592" cy="1601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3600">
                <a:latin typeface="BentonSans Regular"/>
                <a:cs typeface="Arial"/>
              </a:rPr>
              <a:t>Barriers to identification and disclosure</a:t>
            </a:r>
            <a:endParaRPr lang="en-US" sz="3600">
              <a:latin typeface="BentonSans Regular"/>
            </a:endParaRPr>
          </a:p>
        </p:txBody>
      </p:sp>
    </p:spTree>
    <p:extLst>
      <p:ext uri="{BB962C8B-B14F-4D97-AF65-F5344CB8AC3E}">
        <p14:creationId xmlns:p14="http://schemas.microsoft.com/office/powerpoint/2010/main" val="1731119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ue circle with black background&#10;&#10;Description automatically generated">
            <a:extLst>
              <a:ext uri="{FF2B5EF4-FFF2-40B4-BE49-F238E27FC236}">
                <a16:creationId xmlns:a16="http://schemas.microsoft.com/office/drawing/2014/main" id="{285B6D89-0131-FD78-6F24-F00927D52092}"/>
              </a:ext>
            </a:extLst>
          </p:cNvPr>
          <p:cNvPicPr>
            <a:picLocks noChangeAspect="1"/>
          </p:cNvPicPr>
          <p:nvPr/>
        </p:nvPicPr>
        <p:blipFill>
          <a:blip r:embed="rId3"/>
          <a:stretch>
            <a:fillRect/>
          </a:stretch>
        </p:blipFill>
        <p:spPr>
          <a:xfrm>
            <a:off x="-118492" y="-733"/>
            <a:ext cx="3572113" cy="3445780"/>
          </a:xfrm>
          <a:prstGeom prst="rect">
            <a:avLst/>
          </a:prstGeom>
        </p:spPr>
      </p:pic>
      <p:pic>
        <p:nvPicPr>
          <p:cNvPr id="45" name="Picture 44" descr="A blue circle with black background&#10;&#10;Description automatically generated">
            <a:extLst>
              <a:ext uri="{FF2B5EF4-FFF2-40B4-BE49-F238E27FC236}">
                <a16:creationId xmlns:a16="http://schemas.microsoft.com/office/drawing/2014/main" id="{30E87C90-B1C0-89A9-E847-9052B61C6797}"/>
              </a:ext>
            </a:extLst>
          </p:cNvPr>
          <p:cNvPicPr>
            <a:picLocks noChangeAspect="1"/>
          </p:cNvPicPr>
          <p:nvPr/>
        </p:nvPicPr>
        <p:blipFill>
          <a:blip r:embed="rId4"/>
          <a:stretch>
            <a:fillRect/>
          </a:stretch>
        </p:blipFill>
        <p:spPr>
          <a:xfrm>
            <a:off x="6532136" y="3952592"/>
            <a:ext cx="2918713" cy="2901661"/>
          </a:xfrm>
          <a:prstGeom prst="rect">
            <a:avLst/>
          </a:prstGeom>
        </p:spPr>
      </p:pic>
      <p:pic>
        <p:nvPicPr>
          <p:cNvPr id="47" name="Picture 46" descr="A blue circle with black background&#10;&#10;Description automatically generated">
            <a:extLst>
              <a:ext uri="{FF2B5EF4-FFF2-40B4-BE49-F238E27FC236}">
                <a16:creationId xmlns:a16="http://schemas.microsoft.com/office/drawing/2014/main" id="{A4458799-F252-B809-813C-BE5746011848}"/>
              </a:ext>
            </a:extLst>
          </p:cNvPr>
          <p:cNvPicPr>
            <a:picLocks noChangeAspect="1"/>
          </p:cNvPicPr>
          <p:nvPr/>
        </p:nvPicPr>
        <p:blipFill>
          <a:blip r:embed="rId5"/>
          <a:stretch>
            <a:fillRect/>
          </a:stretch>
        </p:blipFill>
        <p:spPr>
          <a:xfrm>
            <a:off x="6567821" y="3856791"/>
            <a:ext cx="2859281" cy="2900119"/>
          </a:xfrm>
          <a:prstGeom prst="rect">
            <a:avLst/>
          </a:prstGeom>
        </p:spPr>
      </p:pic>
      <p:pic>
        <p:nvPicPr>
          <p:cNvPr id="49" name="Picture 48" descr="A blue circle with black background&#10;&#10;Description automatically generated">
            <a:extLst>
              <a:ext uri="{FF2B5EF4-FFF2-40B4-BE49-F238E27FC236}">
                <a16:creationId xmlns:a16="http://schemas.microsoft.com/office/drawing/2014/main" id="{4A94E492-7001-FC8C-FE60-F4B11794E642}"/>
              </a:ext>
            </a:extLst>
          </p:cNvPr>
          <p:cNvPicPr>
            <a:picLocks noChangeAspect="1"/>
          </p:cNvPicPr>
          <p:nvPr/>
        </p:nvPicPr>
        <p:blipFill>
          <a:blip r:embed="rId4"/>
          <a:stretch>
            <a:fillRect/>
          </a:stretch>
        </p:blipFill>
        <p:spPr>
          <a:xfrm>
            <a:off x="3743160" y="815412"/>
            <a:ext cx="3689784" cy="3681803"/>
          </a:xfrm>
          <a:prstGeom prst="rect">
            <a:avLst/>
          </a:prstGeom>
        </p:spPr>
      </p:pic>
      <p:sp>
        <p:nvSpPr>
          <p:cNvPr id="51" name="Content Placeholder 2">
            <a:extLst>
              <a:ext uri="{FF2B5EF4-FFF2-40B4-BE49-F238E27FC236}">
                <a16:creationId xmlns:a16="http://schemas.microsoft.com/office/drawing/2014/main" id="{C0C00CF5-14C5-2151-93B3-B390F08AE04D}"/>
              </a:ext>
            </a:extLst>
          </p:cNvPr>
          <p:cNvSpPr txBox="1">
            <a:spLocks/>
          </p:cNvSpPr>
          <p:nvPr/>
        </p:nvSpPr>
        <p:spPr>
          <a:xfrm>
            <a:off x="6865755" y="4566557"/>
            <a:ext cx="2267953" cy="1551347"/>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BentonSans Light"/>
                <a:ea typeface="+mn-lt"/>
                <a:cs typeface="+mn-lt"/>
              </a:rPr>
              <a:t>Trans children are at a high risk of sexual abuse </a:t>
            </a:r>
            <a:endParaRPr lang="en-US" b="1">
              <a:latin typeface="BentonSans Light"/>
            </a:endParaRPr>
          </a:p>
        </p:txBody>
      </p:sp>
      <p:sp>
        <p:nvSpPr>
          <p:cNvPr id="53" name="Content Placeholder 2">
            <a:extLst>
              <a:ext uri="{FF2B5EF4-FFF2-40B4-BE49-F238E27FC236}">
                <a16:creationId xmlns:a16="http://schemas.microsoft.com/office/drawing/2014/main" id="{4A8B132D-0D2E-2AA2-52A7-47B8E50C65C8}"/>
              </a:ext>
            </a:extLst>
          </p:cNvPr>
          <p:cNvSpPr txBox="1">
            <a:spLocks/>
          </p:cNvSpPr>
          <p:nvPr/>
        </p:nvSpPr>
        <p:spPr>
          <a:xfrm>
            <a:off x="-825303" y="4219923"/>
            <a:ext cx="3229524" cy="196737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endParaRPr lang="en-US" sz="2400" b="1">
              <a:solidFill>
                <a:srgbClr val="FFFFFF"/>
              </a:solidFill>
              <a:latin typeface="BentonSans-Light"/>
            </a:endParaRPr>
          </a:p>
        </p:txBody>
      </p:sp>
      <p:pic>
        <p:nvPicPr>
          <p:cNvPr id="55" name="Picture 54" descr="A blue circle with black background&#10;&#10;Description automatically generated">
            <a:extLst>
              <a:ext uri="{FF2B5EF4-FFF2-40B4-BE49-F238E27FC236}">
                <a16:creationId xmlns:a16="http://schemas.microsoft.com/office/drawing/2014/main" id="{7CDA1817-10FF-C054-B6B9-39FF6E7278E5}"/>
              </a:ext>
            </a:extLst>
          </p:cNvPr>
          <p:cNvPicPr>
            <a:picLocks noChangeAspect="1"/>
          </p:cNvPicPr>
          <p:nvPr/>
        </p:nvPicPr>
        <p:blipFill>
          <a:blip r:embed="rId5"/>
          <a:stretch>
            <a:fillRect/>
          </a:stretch>
        </p:blipFill>
        <p:spPr>
          <a:xfrm>
            <a:off x="3743678" y="763433"/>
            <a:ext cx="3713399" cy="3734690"/>
          </a:xfrm>
          <a:prstGeom prst="rect">
            <a:avLst/>
          </a:prstGeom>
        </p:spPr>
      </p:pic>
      <p:sp>
        <p:nvSpPr>
          <p:cNvPr id="57" name="Content Placeholder 2">
            <a:extLst>
              <a:ext uri="{FF2B5EF4-FFF2-40B4-BE49-F238E27FC236}">
                <a16:creationId xmlns:a16="http://schemas.microsoft.com/office/drawing/2014/main" id="{FD53AE5D-5917-9449-5CBD-A4A7099C483B}"/>
              </a:ext>
            </a:extLst>
          </p:cNvPr>
          <p:cNvSpPr>
            <a:spLocks noGrp="1"/>
          </p:cNvSpPr>
          <p:nvPr/>
        </p:nvSpPr>
        <p:spPr>
          <a:xfrm>
            <a:off x="-458791" y="1249100"/>
            <a:ext cx="2531862" cy="14216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a:solidFill>
                <a:srgbClr val="FFFFFF"/>
              </a:solidFill>
              <a:latin typeface="BentonSans-Light"/>
            </a:endParaRPr>
          </a:p>
        </p:txBody>
      </p:sp>
      <p:sp>
        <p:nvSpPr>
          <p:cNvPr id="59" name="TextBox 19">
            <a:extLst>
              <a:ext uri="{FF2B5EF4-FFF2-40B4-BE49-F238E27FC236}">
                <a16:creationId xmlns:a16="http://schemas.microsoft.com/office/drawing/2014/main" id="{AC653026-FC8B-4AC6-6F3E-E5BBE7E3FE97}"/>
              </a:ext>
            </a:extLst>
          </p:cNvPr>
          <p:cNvSpPr txBox="1"/>
          <p:nvPr/>
        </p:nvSpPr>
        <p:spPr>
          <a:xfrm>
            <a:off x="8077060" y="1105598"/>
            <a:ext cx="31967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BentonSans-Light"/>
              </a:rPr>
              <a:t>Signs of sexual activity</a:t>
            </a:r>
            <a:r>
              <a:rPr lang="en-US" sz="2400" b="1">
                <a:solidFill>
                  <a:srgbClr val="FFFFFF"/>
                </a:solidFill>
                <a:latin typeface="BentonSans-Light"/>
                <a:cs typeface="Arial"/>
              </a:rPr>
              <a:t>​</a:t>
            </a:r>
            <a:endParaRPr lang="en-US" sz="2400" b="1">
              <a:solidFill>
                <a:srgbClr val="FFFFFF"/>
              </a:solidFill>
              <a:latin typeface="BentonSans-Light"/>
            </a:endParaRPr>
          </a:p>
        </p:txBody>
      </p:sp>
      <p:pic>
        <p:nvPicPr>
          <p:cNvPr id="61" name="Picture 60" descr="A blue circle with black background&#10;&#10;Description automatically generated">
            <a:extLst>
              <a:ext uri="{FF2B5EF4-FFF2-40B4-BE49-F238E27FC236}">
                <a16:creationId xmlns:a16="http://schemas.microsoft.com/office/drawing/2014/main" id="{EF3788E1-11F6-B29D-9FA7-DE9D23C7282E}"/>
              </a:ext>
            </a:extLst>
          </p:cNvPr>
          <p:cNvPicPr>
            <a:picLocks noChangeAspect="1"/>
          </p:cNvPicPr>
          <p:nvPr/>
        </p:nvPicPr>
        <p:blipFill>
          <a:blip r:embed="rId6"/>
          <a:stretch>
            <a:fillRect/>
          </a:stretch>
        </p:blipFill>
        <p:spPr>
          <a:xfrm>
            <a:off x="1251232" y="3264566"/>
            <a:ext cx="3232887" cy="3272756"/>
          </a:xfrm>
          <a:prstGeom prst="rect">
            <a:avLst/>
          </a:prstGeom>
        </p:spPr>
      </p:pic>
      <p:pic>
        <p:nvPicPr>
          <p:cNvPr id="63" name="Picture 62" descr="A blue circle with black background&#10;&#10;Description automatically generated">
            <a:extLst>
              <a:ext uri="{FF2B5EF4-FFF2-40B4-BE49-F238E27FC236}">
                <a16:creationId xmlns:a16="http://schemas.microsoft.com/office/drawing/2014/main" id="{0D3F2A2F-D43B-EA2C-E8F8-302A276B0F72}"/>
              </a:ext>
            </a:extLst>
          </p:cNvPr>
          <p:cNvPicPr>
            <a:picLocks noChangeAspect="1"/>
          </p:cNvPicPr>
          <p:nvPr/>
        </p:nvPicPr>
        <p:blipFill>
          <a:blip r:embed="rId3"/>
          <a:stretch>
            <a:fillRect/>
          </a:stretch>
        </p:blipFill>
        <p:spPr>
          <a:xfrm>
            <a:off x="1237340" y="3260095"/>
            <a:ext cx="3227399" cy="3264353"/>
          </a:xfrm>
          <a:prstGeom prst="rect">
            <a:avLst/>
          </a:prstGeom>
        </p:spPr>
      </p:pic>
      <p:pic>
        <p:nvPicPr>
          <p:cNvPr id="65" name="Picture 64" descr="A blue circle with black background&#10;&#10;Description automatically generated">
            <a:extLst>
              <a:ext uri="{FF2B5EF4-FFF2-40B4-BE49-F238E27FC236}">
                <a16:creationId xmlns:a16="http://schemas.microsoft.com/office/drawing/2014/main" id="{79365B4E-1916-B438-95B6-D5120B8A400B}"/>
              </a:ext>
            </a:extLst>
          </p:cNvPr>
          <p:cNvPicPr>
            <a:picLocks noChangeAspect="1"/>
          </p:cNvPicPr>
          <p:nvPr/>
        </p:nvPicPr>
        <p:blipFill>
          <a:blip r:embed="rId6"/>
          <a:stretch>
            <a:fillRect/>
          </a:stretch>
        </p:blipFill>
        <p:spPr>
          <a:xfrm>
            <a:off x="7849509" y="103519"/>
            <a:ext cx="4203528" cy="4170827"/>
          </a:xfrm>
          <a:prstGeom prst="rect">
            <a:avLst/>
          </a:prstGeom>
        </p:spPr>
      </p:pic>
      <p:pic>
        <p:nvPicPr>
          <p:cNvPr id="67" name="Picture 66" descr="A blue circle with black background&#10;&#10;Description automatically generated">
            <a:extLst>
              <a:ext uri="{FF2B5EF4-FFF2-40B4-BE49-F238E27FC236}">
                <a16:creationId xmlns:a16="http://schemas.microsoft.com/office/drawing/2014/main" id="{B7121CFC-5F02-577E-6AD9-5274E6DC9667}"/>
              </a:ext>
            </a:extLst>
          </p:cNvPr>
          <p:cNvPicPr>
            <a:picLocks noChangeAspect="1"/>
          </p:cNvPicPr>
          <p:nvPr/>
        </p:nvPicPr>
        <p:blipFill>
          <a:blip r:embed="rId3"/>
          <a:stretch>
            <a:fillRect/>
          </a:stretch>
        </p:blipFill>
        <p:spPr>
          <a:xfrm>
            <a:off x="7837152" y="99054"/>
            <a:ext cx="4216183" cy="4171494"/>
          </a:xfrm>
          <a:prstGeom prst="rect">
            <a:avLst/>
          </a:prstGeom>
        </p:spPr>
      </p:pic>
      <p:sp>
        <p:nvSpPr>
          <p:cNvPr id="69" name="TextBox 26">
            <a:extLst>
              <a:ext uri="{FF2B5EF4-FFF2-40B4-BE49-F238E27FC236}">
                <a16:creationId xmlns:a16="http://schemas.microsoft.com/office/drawing/2014/main" id="{8F61327F-9071-871E-354B-24193245435E}"/>
              </a:ext>
            </a:extLst>
          </p:cNvPr>
          <p:cNvSpPr txBox="1"/>
          <p:nvPr/>
        </p:nvSpPr>
        <p:spPr>
          <a:xfrm>
            <a:off x="1597967" y="3745524"/>
            <a:ext cx="2507344"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rgbClr val="FFFFFF"/>
                </a:solidFill>
                <a:latin typeface="BentonSans Light"/>
                <a:ea typeface="+mn-lt"/>
                <a:cs typeface="+mn-lt"/>
              </a:rPr>
              <a:t>LGBTQ+ young people have higher rates of poor mental health and homelessness </a:t>
            </a:r>
            <a:endParaRPr lang="en-US" sz="2200">
              <a:latin typeface="BentonSans Light"/>
            </a:endParaRPr>
          </a:p>
        </p:txBody>
      </p:sp>
      <p:sp>
        <p:nvSpPr>
          <p:cNvPr id="71" name="TextBox 27">
            <a:extLst>
              <a:ext uri="{FF2B5EF4-FFF2-40B4-BE49-F238E27FC236}">
                <a16:creationId xmlns:a16="http://schemas.microsoft.com/office/drawing/2014/main" id="{F205738A-4CCD-8FD1-815E-7ABE3AC85E6D}"/>
              </a:ext>
            </a:extLst>
          </p:cNvPr>
          <p:cNvSpPr txBox="1"/>
          <p:nvPr/>
        </p:nvSpPr>
        <p:spPr>
          <a:xfrm>
            <a:off x="8399725" y="629976"/>
            <a:ext cx="3110801" cy="29238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300" b="1">
                <a:solidFill>
                  <a:srgbClr val="FFFFFF"/>
                </a:solidFill>
                <a:latin typeface="BentonSans Light"/>
                <a:ea typeface="+mn-lt"/>
                <a:cs typeface="+mn-lt"/>
              </a:rPr>
              <a:t>LGBTQ+ children's identities are often dismissed by professionals as the result of sexual abuse. Such dismissal destroys trust between the child and the professional </a:t>
            </a:r>
            <a:endParaRPr lang="en-US" sz="2300" b="1">
              <a:solidFill>
                <a:srgbClr val="FFFFFF"/>
              </a:solidFill>
              <a:latin typeface="BentonSans Light"/>
              <a:ea typeface="Calibri"/>
              <a:cs typeface="Calibri"/>
            </a:endParaRPr>
          </a:p>
        </p:txBody>
      </p:sp>
      <p:sp>
        <p:nvSpPr>
          <p:cNvPr id="73" name="TextBox 72">
            <a:extLst>
              <a:ext uri="{FF2B5EF4-FFF2-40B4-BE49-F238E27FC236}">
                <a16:creationId xmlns:a16="http://schemas.microsoft.com/office/drawing/2014/main" id="{E6F2FB7B-45FE-94DB-70F8-203CFBBA6BCF}"/>
              </a:ext>
            </a:extLst>
          </p:cNvPr>
          <p:cNvSpPr txBox="1"/>
          <p:nvPr/>
        </p:nvSpPr>
        <p:spPr>
          <a:xfrm>
            <a:off x="4316184" y="1440542"/>
            <a:ext cx="25345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BentonSans Light"/>
              </a:rPr>
              <a:t>Trans girls and women have often been highly sexualized and othered in society </a:t>
            </a:r>
            <a:endParaRPr lang="en-US" sz="2400" b="1">
              <a:solidFill>
                <a:schemeClr val="bg1"/>
              </a:solidFill>
              <a:latin typeface="BentonSans Light"/>
              <a:ea typeface="Calibri"/>
              <a:cs typeface="Calibri"/>
            </a:endParaRPr>
          </a:p>
        </p:txBody>
      </p:sp>
      <p:pic>
        <p:nvPicPr>
          <p:cNvPr id="75" name="Picture 74" descr="A blue circle with black background&#10;&#10;Description automatically generated">
            <a:extLst>
              <a:ext uri="{FF2B5EF4-FFF2-40B4-BE49-F238E27FC236}">
                <a16:creationId xmlns:a16="http://schemas.microsoft.com/office/drawing/2014/main" id="{B661D646-29CC-0466-4479-66F1F02B95FD}"/>
              </a:ext>
            </a:extLst>
          </p:cNvPr>
          <p:cNvPicPr>
            <a:picLocks noChangeAspect="1"/>
          </p:cNvPicPr>
          <p:nvPr/>
        </p:nvPicPr>
        <p:blipFill>
          <a:blip r:embed="rId6"/>
          <a:stretch>
            <a:fillRect/>
          </a:stretch>
        </p:blipFill>
        <p:spPr>
          <a:xfrm>
            <a:off x="15691" y="67188"/>
            <a:ext cx="3269172" cy="3290898"/>
          </a:xfrm>
          <a:prstGeom prst="rect">
            <a:avLst/>
          </a:prstGeom>
        </p:spPr>
      </p:pic>
      <p:sp>
        <p:nvSpPr>
          <p:cNvPr id="77" name="Title 1">
            <a:extLst>
              <a:ext uri="{FF2B5EF4-FFF2-40B4-BE49-F238E27FC236}">
                <a16:creationId xmlns:a16="http://schemas.microsoft.com/office/drawing/2014/main" id="{A027CC4B-4922-FC1E-81F1-E1B0FD2193F1}"/>
              </a:ext>
            </a:extLst>
          </p:cNvPr>
          <p:cNvSpPr>
            <a:spLocks noGrp="1"/>
          </p:cNvSpPr>
          <p:nvPr/>
        </p:nvSpPr>
        <p:spPr>
          <a:xfrm>
            <a:off x="384575" y="707047"/>
            <a:ext cx="2790902" cy="2013875"/>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a:solidFill>
                  <a:schemeClr val="tx2"/>
                </a:solidFill>
                <a:latin typeface="BentonSans-Light"/>
                <a:cs typeface="Arial"/>
              </a:rPr>
              <a:t>Trans and non binary young people</a:t>
            </a:r>
            <a:endParaRPr lang="en-US">
              <a:solidFill>
                <a:schemeClr val="tx2"/>
              </a:solidFill>
            </a:endParaRPr>
          </a:p>
        </p:txBody>
      </p:sp>
    </p:spTree>
    <p:extLst>
      <p:ext uri="{BB962C8B-B14F-4D97-AF65-F5344CB8AC3E}">
        <p14:creationId xmlns:p14="http://schemas.microsoft.com/office/powerpoint/2010/main" val="2269687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C3240-4A46-5742-4B2F-1047CF7D4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D6FE2-427C-F6CF-1267-DC9A9C25AB90}"/>
              </a:ext>
            </a:extLst>
          </p:cNvPr>
          <p:cNvSpPr>
            <a:spLocks noGrp="1"/>
          </p:cNvSpPr>
          <p:nvPr>
            <p:ph type="ctrTitle"/>
          </p:nvPr>
        </p:nvSpPr>
        <p:spPr>
          <a:xfrm>
            <a:off x="377851" y="3523272"/>
            <a:ext cx="10247420" cy="1655762"/>
          </a:xfrm>
        </p:spPr>
        <p:txBody>
          <a:bodyPr>
            <a:normAutofit fontScale="90000"/>
          </a:bodyPr>
          <a:lstStyle/>
          <a:p>
            <a:r>
              <a:rPr lang="en-GB" sz="11500"/>
              <a:t>Child Financial Exploitation</a:t>
            </a:r>
          </a:p>
        </p:txBody>
      </p:sp>
    </p:spTree>
    <p:extLst>
      <p:ext uri="{BB962C8B-B14F-4D97-AF65-F5344CB8AC3E}">
        <p14:creationId xmlns:p14="http://schemas.microsoft.com/office/powerpoint/2010/main" val="307068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lue square with black border&#10;&#10;Description automatically generated">
            <a:extLst>
              <a:ext uri="{FF2B5EF4-FFF2-40B4-BE49-F238E27FC236}">
                <a16:creationId xmlns:a16="http://schemas.microsoft.com/office/drawing/2014/main" id="{57A3BB77-F1BE-2742-9006-D2CE028DC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690688"/>
            <a:ext cx="11487150"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38EAF4-2074-7D53-8456-7660A030637E}"/>
              </a:ext>
            </a:extLst>
          </p:cNvPr>
          <p:cNvSpPr>
            <a:spLocks noGrp="1"/>
          </p:cNvSpPr>
          <p:nvPr>
            <p:ph type="title"/>
          </p:nvPr>
        </p:nvSpPr>
        <p:spPr/>
        <p:txBody>
          <a:bodyPr/>
          <a:lstStyle/>
          <a:p>
            <a:r>
              <a:rPr lang="en-GB" b="1">
                <a:latin typeface="Arial" panose="020B0604020202020204" pitchFamily="34" charset="0"/>
                <a:cs typeface="Arial" panose="020B0604020202020204" pitchFamily="34" charset="0"/>
              </a:rPr>
              <a:t>Child financial exploitation</a:t>
            </a:r>
          </a:p>
        </p:txBody>
      </p:sp>
      <p:sp>
        <p:nvSpPr>
          <p:cNvPr id="3" name="Content Placeholder 2">
            <a:extLst>
              <a:ext uri="{FF2B5EF4-FFF2-40B4-BE49-F238E27FC236}">
                <a16:creationId xmlns:a16="http://schemas.microsoft.com/office/drawing/2014/main" id="{2B8E168B-F94E-7513-252D-A620A3E363E1}"/>
              </a:ext>
            </a:extLst>
          </p:cNvPr>
          <p:cNvSpPr>
            <a:spLocks noGrp="1"/>
          </p:cNvSpPr>
          <p:nvPr>
            <p:ph idx="4294967295"/>
          </p:nvPr>
        </p:nvSpPr>
        <p:spPr>
          <a:xfrm>
            <a:off x="838200" y="1979449"/>
            <a:ext cx="10515600" cy="4351338"/>
          </a:xfrm>
        </p:spPr>
        <p:txBody>
          <a:bodyPr/>
          <a:lstStyle/>
          <a:p>
            <a:pPr marL="0" lvl="0" indent="0" algn="ctr">
              <a:lnSpc>
                <a:spcPct val="100000"/>
              </a:lnSpc>
              <a:buNone/>
            </a:pPr>
            <a:r>
              <a:rPr lang="en-GB">
                <a:solidFill>
                  <a:schemeClr val="bg1"/>
                </a:solidFill>
                <a:latin typeface="Arial"/>
                <a:cs typeface="Arial"/>
              </a:rPr>
              <a:t>Child Financial Exploitation is a </a:t>
            </a:r>
            <a:r>
              <a:rPr lang="en-GB" b="1">
                <a:solidFill>
                  <a:schemeClr val="bg1"/>
                </a:solidFill>
                <a:latin typeface="Arial"/>
                <a:cs typeface="Arial"/>
              </a:rPr>
              <a:t>form of abuse</a:t>
            </a:r>
            <a:r>
              <a:rPr lang="en-GB">
                <a:solidFill>
                  <a:schemeClr val="bg1"/>
                </a:solidFill>
                <a:latin typeface="Arial"/>
                <a:cs typeface="Arial"/>
              </a:rPr>
              <a:t>. It occurs when an individual or group</a:t>
            </a:r>
            <a:r>
              <a:rPr lang="en-GB" b="1">
                <a:solidFill>
                  <a:schemeClr val="bg1"/>
                </a:solidFill>
                <a:latin typeface="Arial"/>
                <a:cs typeface="Arial"/>
              </a:rPr>
              <a:t> takes advantage of an imbalance of power</a:t>
            </a:r>
            <a:r>
              <a:rPr lang="en-GB">
                <a:solidFill>
                  <a:schemeClr val="bg1"/>
                </a:solidFill>
                <a:latin typeface="Arial"/>
                <a:cs typeface="Arial"/>
              </a:rPr>
              <a:t> to encourage or compel a child under 18 to undertake a financial activity that benefits the perpetrator or facilitator. The perpetrator(s) </a:t>
            </a:r>
            <a:r>
              <a:rPr lang="en-GB" b="1">
                <a:solidFill>
                  <a:schemeClr val="bg1"/>
                </a:solidFill>
                <a:latin typeface="Arial"/>
                <a:cs typeface="Arial"/>
              </a:rPr>
              <a:t>might coerce, control, manipulate or deceive</a:t>
            </a:r>
            <a:r>
              <a:rPr lang="en-GB">
                <a:solidFill>
                  <a:schemeClr val="bg1"/>
                </a:solidFill>
                <a:latin typeface="Arial"/>
                <a:cs typeface="Arial"/>
              </a:rPr>
              <a:t> the young person. This activity is often criminal and therefore a form of </a:t>
            </a:r>
            <a:r>
              <a:rPr lang="en-GB" b="1">
                <a:solidFill>
                  <a:schemeClr val="bg1"/>
                </a:solidFill>
                <a:latin typeface="Arial"/>
                <a:cs typeface="Arial"/>
              </a:rPr>
              <a:t>Child Criminal Exploitation</a:t>
            </a:r>
            <a:r>
              <a:rPr lang="en-GB">
                <a:solidFill>
                  <a:schemeClr val="bg1"/>
                </a:solidFill>
                <a:latin typeface="Arial"/>
                <a:cs typeface="Arial"/>
              </a:rPr>
              <a:t> and includes but is not limited to money laundering and wider fraud.</a:t>
            </a:r>
            <a:endParaRPr lang="en-US">
              <a:solidFill>
                <a:schemeClr val="bg1"/>
              </a:solidFill>
              <a:latin typeface="Arial"/>
              <a:cs typeface="Arial"/>
            </a:endParaRPr>
          </a:p>
          <a:p>
            <a:pPr lvl="0" algn="ctr">
              <a:lnSpc>
                <a:spcPct val="100000"/>
              </a:lnSpc>
              <a:spcBef>
                <a:spcPts val="0"/>
              </a:spcBef>
            </a:pPr>
            <a:endParaRPr lang="en-GB" sz="2000">
              <a:solidFill>
                <a:schemeClr val="bg1"/>
              </a:solidFill>
              <a:latin typeface="Arial"/>
            </a:endParaRPr>
          </a:p>
          <a:p>
            <a:pPr marL="0" lvl="0" indent="0" algn="ctr">
              <a:lnSpc>
                <a:spcPct val="100000"/>
              </a:lnSpc>
              <a:spcBef>
                <a:spcPts val="0"/>
              </a:spcBef>
              <a:buNone/>
            </a:pPr>
            <a:r>
              <a:rPr lang="en-GB" sz="2000">
                <a:solidFill>
                  <a:schemeClr val="bg1"/>
                </a:solidFill>
                <a:latin typeface="Arial"/>
                <a:cs typeface="Arial"/>
              </a:rPr>
              <a:t>The Children's Society (2024)</a:t>
            </a:r>
            <a:endParaRPr lang="en-GB">
              <a:solidFill>
                <a:schemeClr val="bg1"/>
              </a:solidFill>
              <a:latin typeface="Arial"/>
            </a:endParaRPr>
          </a:p>
          <a:p>
            <a:pPr marL="0" indent="0">
              <a:buNone/>
            </a:pPr>
            <a:endParaRPr lang="en-GB">
              <a:solidFill>
                <a:schemeClr val="bg1"/>
              </a:solidFill>
            </a:endParaRPr>
          </a:p>
        </p:txBody>
      </p:sp>
    </p:spTree>
    <p:extLst>
      <p:ext uri="{BB962C8B-B14F-4D97-AF65-F5344CB8AC3E}">
        <p14:creationId xmlns:p14="http://schemas.microsoft.com/office/powerpoint/2010/main" val="1034068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2E34F6-3ACB-B37C-B915-CB38FA741291}"/>
              </a:ext>
            </a:extLst>
          </p:cNvPr>
          <p:cNvGrpSpPr/>
          <p:nvPr/>
        </p:nvGrpSpPr>
        <p:grpSpPr>
          <a:xfrm>
            <a:off x="662658" y="2604490"/>
            <a:ext cx="2512372" cy="2382559"/>
            <a:chOff x="548825" y="1857723"/>
            <a:chExt cx="2156599" cy="2160000"/>
          </a:xfrm>
        </p:grpSpPr>
        <p:pic>
          <p:nvPicPr>
            <p:cNvPr id="8" name="Picture 7" descr="A orange circle with black background&#10;&#10;Description automatically generated">
              <a:extLst>
                <a:ext uri="{FF2B5EF4-FFF2-40B4-BE49-F238E27FC236}">
                  <a16:creationId xmlns:a16="http://schemas.microsoft.com/office/drawing/2014/main" id="{F83A6F5B-FCC2-9116-EDEB-F9386733717A}"/>
                </a:ext>
              </a:extLst>
            </p:cNvPr>
            <p:cNvPicPr>
              <a:picLocks noChangeAspect="1"/>
            </p:cNvPicPr>
            <p:nvPr/>
          </p:nvPicPr>
          <p:blipFill>
            <a:blip r:embed="rId3"/>
            <a:stretch>
              <a:fillRect/>
            </a:stretch>
          </p:blipFill>
          <p:spPr>
            <a:xfrm>
              <a:off x="548825" y="1857723"/>
              <a:ext cx="2156599" cy="2160000"/>
            </a:xfrm>
            <a:prstGeom prst="rect">
              <a:avLst/>
            </a:prstGeom>
          </p:spPr>
        </p:pic>
        <p:sp>
          <p:nvSpPr>
            <p:cNvPr id="10" name="TextBox 3">
              <a:extLst>
                <a:ext uri="{FF2B5EF4-FFF2-40B4-BE49-F238E27FC236}">
                  <a16:creationId xmlns:a16="http://schemas.microsoft.com/office/drawing/2014/main" id="{A9A739FB-E208-68EA-B8A2-982D9F8B273D}"/>
                </a:ext>
              </a:extLst>
            </p:cNvPr>
            <p:cNvSpPr txBox="1"/>
            <p:nvPr/>
          </p:nvSpPr>
          <p:spPr>
            <a:xfrm>
              <a:off x="613641" y="2490758"/>
              <a:ext cx="2029189" cy="9207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cs typeface="Arial"/>
                </a:rPr>
                <a:t>Anyone can be financially exploited</a:t>
              </a:r>
            </a:p>
          </p:txBody>
        </p:sp>
      </p:grpSp>
      <p:grpSp>
        <p:nvGrpSpPr>
          <p:cNvPr id="11" name="Group 10">
            <a:extLst>
              <a:ext uri="{FF2B5EF4-FFF2-40B4-BE49-F238E27FC236}">
                <a16:creationId xmlns:a16="http://schemas.microsoft.com/office/drawing/2014/main" id="{5CB90FA2-E2EF-5B9B-27BD-B63F9AF74AD2}"/>
              </a:ext>
            </a:extLst>
          </p:cNvPr>
          <p:cNvGrpSpPr/>
          <p:nvPr/>
        </p:nvGrpSpPr>
        <p:grpSpPr>
          <a:xfrm>
            <a:off x="3339839" y="2635637"/>
            <a:ext cx="2487496" cy="2382559"/>
            <a:chOff x="3258801" y="1857723"/>
            <a:chExt cx="2156598" cy="2160000"/>
          </a:xfrm>
        </p:grpSpPr>
        <p:pic>
          <p:nvPicPr>
            <p:cNvPr id="13" name="Picture 12" descr="A blue circle with black background&#10;&#10;Description automatically generated">
              <a:extLst>
                <a:ext uri="{FF2B5EF4-FFF2-40B4-BE49-F238E27FC236}">
                  <a16:creationId xmlns:a16="http://schemas.microsoft.com/office/drawing/2014/main" id="{EB27C03E-28AD-1670-4138-2BA03C95A6E3}"/>
                </a:ext>
              </a:extLst>
            </p:cNvPr>
            <p:cNvPicPr>
              <a:picLocks noChangeAspect="1"/>
            </p:cNvPicPr>
            <p:nvPr/>
          </p:nvPicPr>
          <p:blipFill>
            <a:blip r:embed="rId4"/>
            <a:stretch>
              <a:fillRect/>
            </a:stretch>
          </p:blipFill>
          <p:spPr>
            <a:xfrm>
              <a:off x="3258801" y="1857723"/>
              <a:ext cx="2156598" cy="2160000"/>
            </a:xfrm>
            <a:prstGeom prst="rect">
              <a:avLst/>
            </a:prstGeom>
          </p:spPr>
        </p:pic>
        <p:sp>
          <p:nvSpPr>
            <p:cNvPr id="16" name="TextBox 9">
              <a:extLst>
                <a:ext uri="{FF2B5EF4-FFF2-40B4-BE49-F238E27FC236}">
                  <a16:creationId xmlns:a16="http://schemas.microsoft.com/office/drawing/2014/main" id="{BCBAF186-8A8F-149D-624C-411DB821C8AA}"/>
                </a:ext>
              </a:extLst>
            </p:cNvPr>
            <p:cNvSpPr txBox="1"/>
            <p:nvPr/>
          </p:nvSpPr>
          <p:spPr>
            <a:xfrm>
              <a:off x="3304744" y="2170735"/>
              <a:ext cx="2094434" cy="3627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BentonSans Regular" panose="02000503000000020004" pitchFamily="50" charset="0"/>
                <a:ea typeface="+mn-ea"/>
                <a:cs typeface="+mn-cs"/>
              </a:endParaRPr>
            </a:p>
          </p:txBody>
        </p:sp>
      </p:grpSp>
      <p:grpSp>
        <p:nvGrpSpPr>
          <p:cNvPr id="17" name="Group 16">
            <a:extLst>
              <a:ext uri="{FF2B5EF4-FFF2-40B4-BE49-F238E27FC236}">
                <a16:creationId xmlns:a16="http://schemas.microsoft.com/office/drawing/2014/main" id="{81E65C16-8698-8795-215F-91F4CB74C8A8}"/>
              </a:ext>
            </a:extLst>
          </p:cNvPr>
          <p:cNvGrpSpPr/>
          <p:nvPr/>
        </p:nvGrpSpPr>
        <p:grpSpPr>
          <a:xfrm>
            <a:off x="5944101" y="2620916"/>
            <a:ext cx="2556222" cy="2382559"/>
            <a:chOff x="6173875" y="1837364"/>
            <a:chExt cx="2216182" cy="2160000"/>
          </a:xfrm>
        </p:grpSpPr>
        <p:pic>
          <p:nvPicPr>
            <p:cNvPr id="18" name="Picture 17" descr="A red circle with black background&#10;&#10;Description automatically generated">
              <a:extLst>
                <a:ext uri="{FF2B5EF4-FFF2-40B4-BE49-F238E27FC236}">
                  <a16:creationId xmlns:a16="http://schemas.microsoft.com/office/drawing/2014/main" id="{B15D5BA2-2133-99E5-413F-880FD39D4A1C}"/>
                </a:ext>
              </a:extLst>
            </p:cNvPr>
            <p:cNvPicPr>
              <a:picLocks noChangeAspect="1"/>
            </p:cNvPicPr>
            <p:nvPr/>
          </p:nvPicPr>
          <p:blipFill>
            <a:blip r:embed="rId5"/>
            <a:stretch>
              <a:fillRect/>
            </a:stretch>
          </p:blipFill>
          <p:spPr>
            <a:xfrm rot="10800000" flipH="1">
              <a:off x="6173875" y="1837364"/>
              <a:ext cx="2216182" cy="2160000"/>
            </a:xfrm>
            <a:prstGeom prst="rect">
              <a:avLst/>
            </a:prstGeom>
          </p:spPr>
        </p:pic>
        <p:sp>
          <p:nvSpPr>
            <p:cNvPr id="19" name="TextBox 15">
              <a:extLst>
                <a:ext uri="{FF2B5EF4-FFF2-40B4-BE49-F238E27FC236}">
                  <a16:creationId xmlns:a16="http://schemas.microsoft.com/office/drawing/2014/main" id="{B4A3C2A4-5D31-E782-775C-484CCAD767AB}"/>
                </a:ext>
              </a:extLst>
            </p:cNvPr>
            <p:cNvSpPr txBox="1"/>
            <p:nvPr/>
          </p:nvSpPr>
          <p:spPr>
            <a:xfrm>
              <a:off x="6295623" y="2567975"/>
              <a:ext cx="2094434" cy="3627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BentonSans Regular" panose="02000503000000020004" pitchFamily="50" charset="0"/>
                <a:ea typeface="+mn-ea"/>
                <a:cs typeface="+mn-cs"/>
              </a:endParaRPr>
            </a:p>
          </p:txBody>
        </p:sp>
      </p:grpSp>
      <p:sp>
        <p:nvSpPr>
          <p:cNvPr id="2" name="Title 1">
            <a:extLst>
              <a:ext uri="{FF2B5EF4-FFF2-40B4-BE49-F238E27FC236}">
                <a16:creationId xmlns:a16="http://schemas.microsoft.com/office/drawing/2014/main" id="{51F60190-A128-CB01-462E-D16725F869B8}"/>
              </a:ext>
            </a:extLst>
          </p:cNvPr>
          <p:cNvSpPr>
            <a:spLocks noGrp="1"/>
          </p:cNvSpPr>
          <p:nvPr>
            <p:ph type="title"/>
          </p:nvPr>
        </p:nvSpPr>
        <p:spPr/>
        <p:txBody>
          <a:bodyPr>
            <a:normAutofit/>
          </a:bodyPr>
          <a:lstStyle/>
          <a:p>
            <a:r>
              <a:rPr lang="en-US" sz="4800" b="1" i="0">
                <a:effectLst/>
                <a:latin typeface="Arial"/>
                <a:cs typeface="Arial"/>
              </a:rPr>
              <a:t>Who is being financially exploited?</a:t>
            </a:r>
            <a:endParaRPr lang="en-GB" sz="4800" b="1">
              <a:latin typeface="Arial"/>
              <a:cs typeface="Arial"/>
            </a:endParaRPr>
          </a:p>
        </p:txBody>
      </p:sp>
      <p:pic>
        <p:nvPicPr>
          <p:cNvPr id="9" name="Picture 8" descr="A blue circle with black background&#10;&#10;Description automatically generated">
            <a:extLst>
              <a:ext uri="{FF2B5EF4-FFF2-40B4-BE49-F238E27FC236}">
                <a16:creationId xmlns:a16="http://schemas.microsoft.com/office/drawing/2014/main" id="{44A82CB3-4B6A-8056-0FA8-2B40BD173081}"/>
              </a:ext>
            </a:extLst>
          </p:cNvPr>
          <p:cNvPicPr>
            <a:picLocks noChangeAspect="1"/>
          </p:cNvPicPr>
          <p:nvPr/>
        </p:nvPicPr>
        <p:blipFill>
          <a:blip r:embed="rId4"/>
          <a:stretch>
            <a:fillRect/>
          </a:stretch>
        </p:blipFill>
        <p:spPr>
          <a:xfrm rot="10800000" flipH="1">
            <a:off x="3422919" y="2689993"/>
            <a:ext cx="2341160" cy="2182108"/>
          </a:xfrm>
          <a:prstGeom prst="rect">
            <a:avLst/>
          </a:prstGeom>
        </p:spPr>
      </p:pic>
      <p:grpSp>
        <p:nvGrpSpPr>
          <p:cNvPr id="35" name="Group 34">
            <a:extLst>
              <a:ext uri="{FF2B5EF4-FFF2-40B4-BE49-F238E27FC236}">
                <a16:creationId xmlns:a16="http://schemas.microsoft.com/office/drawing/2014/main" id="{234D0A7F-5F64-7953-642E-140D60C03647}"/>
              </a:ext>
            </a:extLst>
          </p:cNvPr>
          <p:cNvGrpSpPr/>
          <p:nvPr/>
        </p:nvGrpSpPr>
        <p:grpSpPr>
          <a:xfrm>
            <a:off x="8691442" y="2604490"/>
            <a:ext cx="2512372" cy="2382559"/>
            <a:chOff x="-442051" y="2383489"/>
            <a:chExt cx="2156599" cy="2160000"/>
          </a:xfrm>
        </p:grpSpPr>
        <p:pic>
          <p:nvPicPr>
            <p:cNvPr id="36" name="Picture 35" descr="A orange circle with black background&#10;&#10;Description automatically generated">
              <a:extLst>
                <a:ext uri="{FF2B5EF4-FFF2-40B4-BE49-F238E27FC236}">
                  <a16:creationId xmlns:a16="http://schemas.microsoft.com/office/drawing/2014/main" id="{D89C511B-F49C-77BB-9C68-240D9D10A3D7}"/>
                </a:ext>
              </a:extLst>
            </p:cNvPr>
            <p:cNvPicPr>
              <a:picLocks noChangeAspect="1"/>
            </p:cNvPicPr>
            <p:nvPr/>
          </p:nvPicPr>
          <p:blipFill>
            <a:blip r:embed="rId3"/>
            <a:stretch>
              <a:fillRect/>
            </a:stretch>
          </p:blipFill>
          <p:spPr>
            <a:xfrm>
              <a:off x="-442051" y="2383489"/>
              <a:ext cx="2156599" cy="2160000"/>
            </a:xfrm>
            <a:prstGeom prst="rect">
              <a:avLst/>
            </a:prstGeom>
          </p:spPr>
        </p:pic>
        <p:sp>
          <p:nvSpPr>
            <p:cNvPr id="37" name="TextBox 3">
              <a:extLst>
                <a:ext uri="{FF2B5EF4-FFF2-40B4-BE49-F238E27FC236}">
                  <a16:creationId xmlns:a16="http://schemas.microsoft.com/office/drawing/2014/main" id="{8D0690F7-534C-C215-57DB-62B3920A1A93}"/>
                </a:ext>
              </a:extLst>
            </p:cNvPr>
            <p:cNvSpPr txBox="1"/>
            <p:nvPr/>
          </p:nvSpPr>
          <p:spPr>
            <a:xfrm>
              <a:off x="-219979" y="2599446"/>
              <a:ext cx="1712455" cy="175786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cs typeface="Arial"/>
                </a:rPr>
                <a:t>Particularly important to consider during transition to adulthood</a:t>
              </a:r>
            </a:p>
          </p:txBody>
        </p:sp>
      </p:grpSp>
      <p:sp>
        <p:nvSpPr>
          <p:cNvPr id="14" name="TextBox 18">
            <a:extLst>
              <a:ext uri="{FF2B5EF4-FFF2-40B4-BE49-F238E27FC236}">
                <a16:creationId xmlns:a16="http://schemas.microsoft.com/office/drawing/2014/main" id="{A0642E61-1923-A924-D5F9-986B434CF922}"/>
              </a:ext>
            </a:extLst>
          </p:cNvPr>
          <p:cNvSpPr txBox="1"/>
          <p:nvPr/>
        </p:nvSpPr>
        <p:spPr>
          <a:xfrm>
            <a:off x="3690627" y="3459547"/>
            <a:ext cx="178592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cs typeface="Calibri"/>
              </a:rPr>
              <a:t>There </a:t>
            </a:r>
            <a:r>
              <a:rPr lang="en-US" sz="2000" b="1">
                <a:solidFill>
                  <a:srgbClr val="FFFFFF"/>
                </a:solidFill>
                <a:latin typeface="Arial"/>
                <a:cs typeface="Calibri"/>
              </a:rPr>
              <a:t>was</a:t>
            </a:r>
            <a:r>
              <a:rPr kumimoji="0" lang="en-US" sz="2000" b="1" i="0" u="none" strike="noStrike" kern="1200" cap="none" spc="0" normalizeH="0" baseline="0" noProof="0">
                <a:ln>
                  <a:noFill/>
                </a:ln>
                <a:solidFill>
                  <a:srgbClr val="FFFFFF"/>
                </a:solidFill>
                <a:effectLst/>
                <a:uLnTx/>
                <a:uFillTx/>
                <a:latin typeface="Arial"/>
                <a:cs typeface="Calibri"/>
              </a:rPr>
              <a:t> no research</a:t>
            </a:r>
            <a:endParaRPr kumimoji="0" lang="en-GB" sz="2000" b="1" i="0" u="none" strike="noStrike" kern="1200" cap="none" spc="0" normalizeH="0" baseline="0" noProof="0">
              <a:ln>
                <a:noFill/>
              </a:ln>
              <a:solidFill>
                <a:srgbClr val="FFFFFF"/>
              </a:solidFill>
              <a:effectLst/>
              <a:uLnTx/>
              <a:uFillTx/>
              <a:latin typeface="Arial"/>
              <a:cs typeface="+mn-cs"/>
            </a:endParaRPr>
          </a:p>
        </p:txBody>
      </p:sp>
      <p:sp>
        <p:nvSpPr>
          <p:cNvPr id="15" name="TextBox 6">
            <a:extLst>
              <a:ext uri="{FF2B5EF4-FFF2-40B4-BE49-F238E27FC236}">
                <a16:creationId xmlns:a16="http://schemas.microsoft.com/office/drawing/2014/main" id="{C8EEF1D5-EE9A-7D27-58B5-4CFD92782361}"/>
              </a:ext>
            </a:extLst>
          </p:cNvPr>
          <p:cNvSpPr txBox="1"/>
          <p:nvPr/>
        </p:nvSpPr>
        <p:spPr>
          <a:xfrm>
            <a:off x="6202400" y="3000881"/>
            <a:ext cx="2043218" cy="16312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cs typeface="Arial"/>
              </a:rPr>
              <a:t>Children across all socio economic</a:t>
            </a:r>
            <a:endParaRPr lang="en-US" sz="2000" b="1" i="0" u="none" strike="noStrike" kern="1200" cap="none" spc="0" normalizeH="0" baseline="0" noProof="0">
              <a:ln>
                <a:noFill/>
              </a:ln>
              <a:solidFill>
                <a:srgbClr val="FFFFFF"/>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cs typeface="Arial"/>
              </a:rPr>
              <a:t>backgrounds</a:t>
            </a:r>
            <a:endParaRPr kumimoji="0" lang="en-GB" sz="2000" b="1" i="0" u="none" strike="noStrike" kern="1200" cap="none" spc="0" normalizeH="0" baseline="0" noProof="0">
              <a:ln>
                <a:noFill/>
              </a:ln>
              <a:solidFill>
                <a:srgbClr val="FFFFFF"/>
              </a:solidFill>
              <a:effectLst/>
              <a:uLnTx/>
              <a:uFillTx/>
              <a:latin typeface="Arial"/>
              <a:cs typeface="Arial"/>
            </a:endParaRPr>
          </a:p>
        </p:txBody>
      </p:sp>
      <p:pic>
        <p:nvPicPr>
          <p:cNvPr id="4" name="Picture 14" descr="A yellow sign with a exclamation mark&#10;&#10;Description automatically generated">
            <a:extLst>
              <a:ext uri="{FF2B5EF4-FFF2-40B4-BE49-F238E27FC236}">
                <a16:creationId xmlns:a16="http://schemas.microsoft.com/office/drawing/2014/main" id="{AE61A8CB-AF53-BBEF-7B32-0B6429A26724}"/>
              </a:ext>
            </a:extLst>
          </p:cNvPr>
          <p:cNvPicPr>
            <a:picLocks noChangeAspect="1"/>
          </p:cNvPicPr>
          <p:nvPr/>
        </p:nvPicPr>
        <p:blipFill>
          <a:blip r:embed="rId6"/>
          <a:stretch>
            <a:fillRect/>
          </a:stretch>
        </p:blipFill>
        <p:spPr>
          <a:xfrm>
            <a:off x="10563118" y="4518289"/>
            <a:ext cx="899403" cy="999814"/>
          </a:xfrm>
          <a:prstGeom prst="rect">
            <a:avLst/>
          </a:prstGeom>
          <a:noFill/>
          <a:ln cap="flat">
            <a:noFill/>
          </a:ln>
        </p:spPr>
      </p:pic>
      <p:pic>
        <p:nvPicPr>
          <p:cNvPr id="6" name="Picture 5" descr="A yellow paper with a pencil&#10;&#10;Description automatically generated">
            <a:extLst>
              <a:ext uri="{FF2B5EF4-FFF2-40B4-BE49-F238E27FC236}">
                <a16:creationId xmlns:a16="http://schemas.microsoft.com/office/drawing/2014/main" id="{45875BBA-9710-0A9F-3841-28C75469D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272" y="4449186"/>
            <a:ext cx="1114686" cy="1199331"/>
          </a:xfrm>
          <a:prstGeom prst="rect">
            <a:avLst/>
          </a:prstGeom>
        </p:spPr>
      </p:pic>
      <p:pic>
        <p:nvPicPr>
          <p:cNvPr id="25" name="Picture 24" descr="A group of coins with pound symbols&#10;&#10;Description automatically generated">
            <a:extLst>
              <a:ext uri="{FF2B5EF4-FFF2-40B4-BE49-F238E27FC236}">
                <a16:creationId xmlns:a16="http://schemas.microsoft.com/office/drawing/2014/main" id="{C6177C62-8966-52B6-06F5-2D4E990E80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1585" y="2057701"/>
            <a:ext cx="1348065" cy="1093578"/>
          </a:xfrm>
          <a:prstGeom prst="rect">
            <a:avLst/>
          </a:prstGeom>
        </p:spPr>
      </p:pic>
      <p:pic>
        <p:nvPicPr>
          <p:cNvPr id="26" name="Picture 25" descr="A yellow figure with one arm raised&#10;&#10;Description automatically generated">
            <a:extLst>
              <a:ext uri="{FF2B5EF4-FFF2-40B4-BE49-F238E27FC236}">
                <a16:creationId xmlns:a16="http://schemas.microsoft.com/office/drawing/2014/main" id="{7F1ED3D7-2BF2-A4A3-8B2C-19FE5B30E5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605" y="1972529"/>
            <a:ext cx="892575" cy="1326215"/>
          </a:xfrm>
          <a:prstGeom prst="rect">
            <a:avLst/>
          </a:prstGeom>
        </p:spPr>
      </p:pic>
    </p:spTree>
    <p:extLst>
      <p:ext uri="{BB962C8B-B14F-4D97-AF65-F5344CB8AC3E}">
        <p14:creationId xmlns:p14="http://schemas.microsoft.com/office/powerpoint/2010/main" val="353560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D8F8BD-E0C4-1CE8-712B-3325FDB22516}"/>
              </a:ext>
            </a:extLst>
          </p:cNvPr>
          <p:cNvSpPr/>
          <p:nvPr/>
        </p:nvSpPr>
        <p:spPr>
          <a:xfrm>
            <a:off x="-209550" y="-209550"/>
            <a:ext cx="12706350" cy="748665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square with black border&#10;&#10;Description automatically generated">
            <a:extLst>
              <a:ext uri="{FF2B5EF4-FFF2-40B4-BE49-F238E27FC236}">
                <a16:creationId xmlns:a16="http://schemas.microsoft.com/office/drawing/2014/main" id="{37D5E387-56B7-60B5-9280-2DEB67F049DF}"/>
              </a:ext>
            </a:extLst>
          </p:cNvPr>
          <p:cNvPicPr>
            <a:picLocks noChangeAspect="1"/>
          </p:cNvPicPr>
          <p:nvPr/>
        </p:nvPicPr>
        <p:blipFill>
          <a:blip r:embed="rId3"/>
          <a:stretch>
            <a:fillRect/>
          </a:stretch>
        </p:blipFill>
        <p:spPr>
          <a:xfrm>
            <a:off x="6340288" y="1788459"/>
            <a:ext cx="5721203" cy="4935070"/>
          </a:xfrm>
          <a:prstGeom prst="rect">
            <a:avLst/>
          </a:prstGeom>
        </p:spPr>
      </p:pic>
      <p:sp>
        <p:nvSpPr>
          <p:cNvPr id="2" name="Title 1">
            <a:extLst>
              <a:ext uri="{FF2B5EF4-FFF2-40B4-BE49-F238E27FC236}">
                <a16:creationId xmlns:a16="http://schemas.microsoft.com/office/drawing/2014/main" id="{1EEF8AE7-37C4-8879-B5AB-ADDEF466E0CD}"/>
              </a:ext>
            </a:extLst>
          </p:cNvPr>
          <p:cNvSpPr>
            <a:spLocks noGrp="1"/>
          </p:cNvSpPr>
          <p:nvPr>
            <p:ph type="title"/>
          </p:nvPr>
        </p:nvSpPr>
        <p:spPr>
          <a:xfrm>
            <a:off x="6340288" y="215153"/>
            <a:ext cx="5648512" cy="1300579"/>
          </a:xfrm>
        </p:spPr>
        <p:txBody>
          <a:bodyPr>
            <a:noAutofit/>
          </a:bodyPr>
          <a:lstStyle/>
          <a:p>
            <a:r>
              <a:rPr lang="en-GB" sz="4400" b="1">
                <a:solidFill>
                  <a:schemeClr val="bg1"/>
                </a:solidFill>
                <a:latin typeface="Arial"/>
                <a:cs typeface="Arial"/>
              </a:rPr>
              <a:t>Impact on children</a:t>
            </a:r>
          </a:p>
        </p:txBody>
      </p:sp>
      <p:sp>
        <p:nvSpPr>
          <p:cNvPr id="4" name="Text Placeholder 3">
            <a:extLst>
              <a:ext uri="{FF2B5EF4-FFF2-40B4-BE49-F238E27FC236}">
                <a16:creationId xmlns:a16="http://schemas.microsoft.com/office/drawing/2014/main" id="{FB91CFC1-7A88-ECDE-1C59-660390161741}"/>
              </a:ext>
            </a:extLst>
          </p:cNvPr>
          <p:cNvSpPr>
            <a:spLocks noGrp="1"/>
          </p:cNvSpPr>
          <p:nvPr>
            <p:ph type="body" sz="half" idx="2"/>
          </p:nvPr>
        </p:nvSpPr>
        <p:spPr>
          <a:xfrm>
            <a:off x="6596883" y="1828800"/>
            <a:ext cx="5208011" cy="4854388"/>
          </a:xfrm>
        </p:spPr>
        <p:txBody>
          <a:bodyPr vert="horz" lIns="91440" tIns="45720" rIns="91440" bIns="45720" rtlCol="0" anchor="t">
            <a:normAutofit/>
          </a:bodyPr>
          <a:lstStyle/>
          <a:p>
            <a:pPr>
              <a:lnSpc>
                <a:spcPct val="115000"/>
              </a:lnSpc>
              <a:spcAft>
                <a:spcPts val="800"/>
              </a:spcAft>
            </a:pPr>
            <a:r>
              <a:rPr lang="en-GB" sz="2800" b="1" kern="100">
                <a:latin typeface="Arial" panose="020B0604020202020204" pitchFamily="34" charset="0"/>
                <a:ea typeface="Aptos" panose="020B0004020202020204" pitchFamily="34" charset="0"/>
                <a:cs typeface="Arial" panose="020B0604020202020204" pitchFamily="34" charset="0"/>
              </a:rPr>
              <a:t>F</a:t>
            </a:r>
            <a:r>
              <a:rPr lang="en-GB" sz="2800" b="1" kern="100">
                <a:effectLst/>
                <a:latin typeface="Arial" panose="020B0604020202020204" pitchFamily="34" charset="0"/>
                <a:ea typeface="Aptos" panose="020B0004020202020204" pitchFamily="34" charset="0"/>
                <a:cs typeface="Arial" panose="020B0604020202020204" pitchFamily="34" charset="0"/>
              </a:rPr>
              <a:t>inancial exploitation can have severe and long-term consequences</a:t>
            </a:r>
          </a:p>
          <a:p>
            <a:pPr marL="457200" indent="-457200">
              <a:lnSpc>
                <a:spcPct val="115000"/>
              </a:lnSpc>
              <a:spcBef>
                <a:spcPts val="0"/>
              </a:spcBef>
              <a:spcAft>
                <a:spcPts val="800"/>
              </a:spcAft>
              <a:buFont typeface="Wingdings" panose="05000000000000000000" pitchFamily="2" charset="2"/>
              <a:buChar char="§"/>
              <a:defRPr/>
            </a:pPr>
            <a:r>
              <a:rPr lang="en-GB" sz="2000">
                <a:latin typeface="Arial" panose="020B0604020202020204" pitchFamily="34" charset="0"/>
                <a:cs typeface="Arial" panose="020B0604020202020204" pitchFamily="34" charset="0"/>
              </a:rPr>
              <a:t>It has devastating impacts on both children's mental health and their ability to build and sustain trusting relationships</a:t>
            </a:r>
            <a:endParaRPr lang="en-GB" sz="2000" i="0">
              <a:effectLst/>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lang="en-GB" sz="2000" kern="100">
                <a:effectLst/>
                <a:latin typeface="Arial" panose="020B0604020202020204" pitchFamily="34" charset="0"/>
                <a:ea typeface="Aptos" panose="020B0004020202020204" pitchFamily="34" charset="0"/>
                <a:cs typeface="Arial" panose="020B0604020202020204" pitchFamily="34" charset="0"/>
              </a:rPr>
              <a:t>Children are being criminalised</a:t>
            </a:r>
          </a:p>
          <a:p>
            <a:pPr marL="457200" marR="0" lvl="0" indent="-457200" algn="l"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lang="en-GB" sz="2000" kern="100">
                <a:effectLst/>
                <a:latin typeface="Arial"/>
                <a:ea typeface="Aptos" panose="020B0004020202020204" pitchFamily="34" charset="0"/>
                <a:cs typeface="Arial"/>
              </a:rPr>
              <a:t>Bank accounts </a:t>
            </a:r>
            <a:r>
              <a:rPr lang="en-GB" sz="2000" kern="100">
                <a:latin typeface="Arial"/>
                <a:ea typeface="Aptos" panose="020B0004020202020204" pitchFamily="34" charset="0"/>
                <a:cs typeface="Arial"/>
              </a:rPr>
              <a:t>are</a:t>
            </a:r>
            <a:r>
              <a:rPr lang="en-GB" sz="2000" kern="100">
                <a:effectLst/>
                <a:latin typeface="Arial"/>
                <a:ea typeface="Aptos" panose="020B0004020202020204" pitchFamily="34" charset="0"/>
                <a:cs typeface="Arial"/>
              </a:rPr>
              <a:t> frozen or </a:t>
            </a:r>
            <a:r>
              <a:rPr lang="en-GB" sz="2000" kern="100">
                <a:latin typeface="Arial"/>
                <a:ea typeface="Aptos" panose="020B0004020202020204" pitchFamily="34" charset="0"/>
                <a:cs typeface="Arial"/>
              </a:rPr>
              <a:t>shut down</a:t>
            </a:r>
            <a:endParaRPr lang="en-GB" sz="2000" kern="100">
              <a:effectLst/>
              <a:latin typeface="Arial" panose="020B0604020202020204" pitchFamily="34" charset="0"/>
              <a:ea typeface="Aptos" panose="020B00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pic>
        <p:nvPicPr>
          <p:cNvPr id="6" name="Picture Placeholder 31" descr="A close-up of a person&#10;&#10;Description automatically generated">
            <a:extLst>
              <a:ext uri="{FF2B5EF4-FFF2-40B4-BE49-F238E27FC236}">
                <a16:creationId xmlns:a16="http://schemas.microsoft.com/office/drawing/2014/main" id="{C225DE15-CB31-E68D-4D1D-8E4F29AC4B21}"/>
              </a:ext>
            </a:extLst>
          </p:cNvPr>
          <p:cNvPicPr>
            <a:picLocks noGrp="1" noChangeAspect="1"/>
          </p:cNvPicPr>
          <p:nvPr>
            <p:ph type="pic" idx="1"/>
          </p:nvPr>
        </p:nvPicPr>
        <p:blipFill>
          <a:blip r:embed="rId4"/>
          <a:srcRect l="25000" r="25000"/>
          <a:stretch>
            <a:fillRect/>
          </a:stretch>
        </p:blipFill>
        <p:spPr>
          <a:xfrm>
            <a:off x="-599460" y="-223331"/>
            <a:ext cx="6667050" cy="7500431"/>
          </a:xfrm>
        </p:spPr>
      </p:pic>
    </p:spTree>
    <p:extLst>
      <p:ext uri="{BB962C8B-B14F-4D97-AF65-F5344CB8AC3E}">
        <p14:creationId xmlns:p14="http://schemas.microsoft.com/office/powerpoint/2010/main" val="1006161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41F26-6CAC-0F26-4A64-458ACABB1F40}"/>
              </a:ext>
            </a:extLst>
          </p:cNvPr>
          <p:cNvSpPr>
            <a:spLocks noGrp="1"/>
          </p:cNvSpPr>
          <p:nvPr>
            <p:ph type="title"/>
          </p:nvPr>
        </p:nvSpPr>
        <p:spPr>
          <a:xfrm>
            <a:off x="281511" y="445699"/>
            <a:ext cx="5113999" cy="806824"/>
          </a:xfrm>
        </p:spPr>
        <p:txBody>
          <a:bodyPr>
            <a:normAutofit/>
          </a:bodyPr>
          <a:lstStyle/>
          <a:p>
            <a:r>
              <a:rPr lang="en-GB" sz="4400">
                <a:solidFill>
                  <a:srgbClr val="FF7C80"/>
                </a:solidFill>
              </a:rPr>
              <a:t>Who we are</a:t>
            </a:r>
          </a:p>
        </p:txBody>
      </p:sp>
      <p:sp>
        <p:nvSpPr>
          <p:cNvPr id="6" name="Text Placeholder 5">
            <a:extLst>
              <a:ext uri="{FF2B5EF4-FFF2-40B4-BE49-F238E27FC236}">
                <a16:creationId xmlns:a16="http://schemas.microsoft.com/office/drawing/2014/main" id="{AA916E81-2E70-9367-C7C3-175F0B8BA163}"/>
              </a:ext>
            </a:extLst>
          </p:cNvPr>
          <p:cNvSpPr>
            <a:spLocks noGrp="1"/>
          </p:cNvSpPr>
          <p:nvPr>
            <p:ph type="body" sz="half" idx="2"/>
          </p:nvPr>
        </p:nvSpPr>
        <p:spPr>
          <a:xfrm>
            <a:off x="207034" y="1627094"/>
            <a:ext cx="7349706" cy="4424082"/>
          </a:xfrm>
        </p:spPr>
        <p:txBody>
          <a:bodyPr>
            <a:normAutofit fontScale="92500" lnSpcReduction="20000"/>
          </a:bodyPr>
          <a:lstStyle/>
          <a:p>
            <a:r>
              <a:rPr lang="en-GB" b="1"/>
              <a:t>A national charity delivering in England and Wales to transform children and young people’s lives:</a:t>
            </a:r>
            <a:endParaRPr lang="en-GB"/>
          </a:p>
          <a:p>
            <a:pPr marL="285750" indent="-285750">
              <a:buFont typeface="Arial" panose="020B0604020202020204" pitchFamily="34" charset="0"/>
              <a:buChar char="•"/>
            </a:pPr>
            <a:r>
              <a:rPr lang="en-GB"/>
              <a:t>Provide local support to children and young people</a:t>
            </a:r>
          </a:p>
          <a:p>
            <a:pPr marL="285750" indent="-285750">
              <a:buFont typeface="Arial" panose="020B0604020202020204" pitchFamily="34" charset="0"/>
              <a:buChar char="•"/>
            </a:pPr>
            <a:r>
              <a:rPr lang="en-GB"/>
              <a:t>Support those experiencing low wellbeing, or hard such as abuse (including exploitation)</a:t>
            </a:r>
          </a:p>
          <a:p>
            <a:pPr marL="285750" indent="-285750">
              <a:buFont typeface="Arial" panose="020B0604020202020204" pitchFamily="34" charset="0"/>
              <a:buChar char="•"/>
            </a:pPr>
            <a:r>
              <a:rPr lang="en-GB"/>
              <a:t>Deliver the national Prevention Programme</a:t>
            </a:r>
          </a:p>
          <a:p>
            <a:pPr marL="285750" indent="-285750">
              <a:buFont typeface="Arial" panose="020B0604020202020204" pitchFamily="34" charset="0"/>
              <a:buChar char="•"/>
            </a:pPr>
            <a:r>
              <a:rPr lang="en-GB"/>
              <a:t>Create systems change through policy, research, campaigning and engagement with young people</a:t>
            </a:r>
          </a:p>
          <a:p>
            <a:endParaRPr lang="en-GB"/>
          </a:p>
          <a:p>
            <a:r>
              <a:rPr lang="en-GB" b="1"/>
              <a:t>In 2024/5 we ran 77 direct support services with a focus on providing early support and responding to risk.  </a:t>
            </a:r>
          </a:p>
          <a:p>
            <a:r>
              <a:rPr lang="en-GB"/>
              <a:t>Our 40 early support services:</a:t>
            </a:r>
          </a:p>
          <a:p>
            <a:pPr marL="285750" indent="-285750">
              <a:buFont typeface="Arial" panose="020B0604020202020204" pitchFamily="34" charset="0"/>
              <a:buChar char="•"/>
            </a:pPr>
            <a:r>
              <a:rPr lang="en-GB"/>
              <a:t>Engaged 52,025 children and young people</a:t>
            </a:r>
          </a:p>
          <a:p>
            <a:pPr marL="285750" indent="-285750">
              <a:buFont typeface="Arial" panose="020B0604020202020204" pitchFamily="34" charset="0"/>
              <a:buChar char="•"/>
            </a:pPr>
            <a:r>
              <a:rPr lang="en-GB"/>
              <a:t>Supported 2,446 parents and carers</a:t>
            </a:r>
          </a:p>
          <a:p>
            <a:r>
              <a:rPr lang="en-GB"/>
              <a:t>Our 37 services responding to risk worked with:</a:t>
            </a:r>
          </a:p>
          <a:p>
            <a:pPr marL="285750" indent="-285750">
              <a:buFont typeface="Arial" panose="020B0604020202020204" pitchFamily="34" charset="0"/>
              <a:buChar char="•"/>
            </a:pPr>
            <a:r>
              <a:rPr lang="en-GB"/>
              <a:t>5,627 children and young people</a:t>
            </a:r>
          </a:p>
          <a:p>
            <a:pPr marL="285750" indent="-285750">
              <a:buFont typeface="Arial" panose="020B0604020202020204" pitchFamily="34" charset="0"/>
              <a:buChar char="•"/>
            </a:pPr>
            <a:r>
              <a:rPr lang="en-GB"/>
              <a:t>1,10 parents and carers</a:t>
            </a:r>
          </a:p>
        </p:txBody>
      </p:sp>
      <p:sp>
        <p:nvSpPr>
          <p:cNvPr id="3" name="Picture Placeholder 2">
            <a:extLst>
              <a:ext uri="{FF2B5EF4-FFF2-40B4-BE49-F238E27FC236}">
                <a16:creationId xmlns:a16="http://schemas.microsoft.com/office/drawing/2014/main" id="{FD5860DC-72AD-3831-B613-759BF6203976}"/>
              </a:ext>
            </a:extLst>
          </p:cNvPr>
          <p:cNvSpPr>
            <a:spLocks noGrp="1"/>
          </p:cNvSpPr>
          <p:nvPr>
            <p:ph type="pic" idx="1"/>
          </p:nvPr>
        </p:nvSpPr>
        <p:spPr>
          <a:xfrm>
            <a:off x="7638654" y="0"/>
            <a:ext cx="4524770" cy="6858000"/>
          </a:xfrm>
        </p:spPr>
        <p:txBody>
          <a:bodyPr/>
          <a:lstStyle/>
          <a:p>
            <a:endParaRPr lang="en-GB"/>
          </a:p>
        </p:txBody>
      </p:sp>
      <p:pic>
        <p:nvPicPr>
          <p:cNvPr id="7" name="Picture 6">
            <a:extLst>
              <a:ext uri="{FF2B5EF4-FFF2-40B4-BE49-F238E27FC236}">
                <a16:creationId xmlns:a16="http://schemas.microsoft.com/office/drawing/2014/main" id="{1750C8E5-31A2-F14E-E748-D67A5F3AC9FC}"/>
              </a:ext>
            </a:extLst>
          </p:cNvPr>
          <p:cNvPicPr>
            <a:picLocks noChangeAspect="1"/>
          </p:cNvPicPr>
          <p:nvPr/>
        </p:nvPicPr>
        <p:blipFill>
          <a:blip r:embed="rId3"/>
          <a:stretch>
            <a:fillRect/>
          </a:stretch>
        </p:blipFill>
        <p:spPr>
          <a:xfrm>
            <a:off x="7638655" y="0"/>
            <a:ext cx="4524769" cy="6858000"/>
          </a:xfrm>
          <a:prstGeom prst="rect">
            <a:avLst/>
          </a:prstGeom>
        </p:spPr>
      </p:pic>
    </p:spTree>
    <p:extLst>
      <p:ext uri="{BB962C8B-B14F-4D97-AF65-F5344CB8AC3E}">
        <p14:creationId xmlns:p14="http://schemas.microsoft.com/office/powerpoint/2010/main" val="1164105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62A5D"/>
        </a:solidFill>
        <a:effectLst/>
      </p:bgPr>
    </p:bg>
    <p:spTree>
      <p:nvGrpSpPr>
        <p:cNvPr id="1" name=""/>
        <p:cNvGrpSpPr/>
        <p:nvPr/>
      </p:nvGrpSpPr>
      <p:grpSpPr>
        <a:xfrm>
          <a:off x="0" y="0"/>
          <a:ext cx="0" cy="0"/>
          <a:chOff x="0" y="0"/>
          <a:chExt cx="0" cy="0"/>
        </a:xfrm>
      </p:grpSpPr>
      <p:pic>
        <p:nvPicPr>
          <p:cNvPr id="7" name="Picture 6" descr="A white square with black border&#10;&#10;Description automatically generated">
            <a:extLst>
              <a:ext uri="{FF2B5EF4-FFF2-40B4-BE49-F238E27FC236}">
                <a16:creationId xmlns:a16="http://schemas.microsoft.com/office/drawing/2014/main" id="{8909241C-4756-F70C-BA3C-E222BC6ED041}"/>
              </a:ext>
            </a:extLst>
          </p:cNvPr>
          <p:cNvPicPr>
            <a:picLocks noChangeAspect="1"/>
          </p:cNvPicPr>
          <p:nvPr/>
        </p:nvPicPr>
        <p:blipFill>
          <a:blip r:embed="rId3"/>
          <a:stretch>
            <a:fillRect/>
          </a:stretch>
        </p:blipFill>
        <p:spPr>
          <a:xfrm>
            <a:off x="396701" y="271863"/>
            <a:ext cx="11398598" cy="3787764"/>
          </a:xfrm>
          <a:prstGeom prst="rect">
            <a:avLst/>
          </a:prstGeom>
        </p:spPr>
      </p:pic>
      <p:pic>
        <p:nvPicPr>
          <p:cNvPr id="4" name="Picture 3" descr="A white square with black border&#10;&#10;Description automatically generated">
            <a:extLst>
              <a:ext uri="{FF2B5EF4-FFF2-40B4-BE49-F238E27FC236}">
                <a16:creationId xmlns:a16="http://schemas.microsoft.com/office/drawing/2014/main" id="{E32B1A41-684A-EEC9-3A11-1BD966C0BD91}"/>
              </a:ext>
            </a:extLst>
          </p:cNvPr>
          <p:cNvPicPr>
            <a:picLocks noChangeAspect="1"/>
          </p:cNvPicPr>
          <p:nvPr/>
        </p:nvPicPr>
        <p:blipFill>
          <a:blip r:embed="rId3"/>
          <a:stretch>
            <a:fillRect/>
          </a:stretch>
        </p:blipFill>
        <p:spPr>
          <a:xfrm>
            <a:off x="387630" y="1282964"/>
            <a:ext cx="11407669" cy="5130336"/>
          </a:xfrm>
          <a:prstGeom prst="rect">
            <a:avLst/>
          </a:prstGeom>
        </p:spPr>
      </p:pic>
      <p:sp>
        <p:nvSpPr>
          <p:cNvPr id="2" name="Title 1">
            <a:extLst>
              <a:ext uri="{FF2B5EF4-FFF2-40B4-BE49-F238E27FC236}">
                <a16:creationId xmlns:a16="http://schemas.microsoft.com/office/drawing/2014/main" id="{27476E6F-4AFC-669C-BD4F-2530D825853D}"/>
              </a:ext>
            </a:extLst>
          </p:cNvPr>
          <p:cNvSpPr>
            <a:spLocks noGrp="1"/>
          </p:cNvSpPr>
          <p:nvPr>
            <p:ph type="ctrTitle"/>
          </p:nvPr>
        </p:nvSpPr>
        <p:spPr>
          <a:xfrm>
            <a:off x="526046" y="-199961"/>
            <a:ext cx="10247420" cy="1655762"/>
          </a:xfrm>
        </p:spPr>
        <p:txBody>
          <a:bodyPr>
            <a:normAutofit/>
          </a:bodyPr>
          <a:lstStyle/>
          <a:p>
            <a:r>
              <a:rPr lang="en-GB">
                <a:solidFill>
                  <a:schemeClr val="tx1"/>
                </a:solidFill>
              </a:rPr>
              <a:t>Who is at risk of harm? </a:t>
            </a:r>
            <a:endParaRPr lang="en-US">
              <a:solidFill>
                <a:schemeClr val="tx1"/>
              </a:solidFill>
            </a:endParaRPr>
          </a:p>
        </p:txBody>
      </p:sp>
      <p:sp>
        <p:nvSpPr>
          <p:cNvPr id="3" name="Subtitle 2">
            <a:extLst>
              <a:ext uri="{FF2B5EF4-FFF2-40B4-BE49-F238E27FC236}">
                <a16:creationId xmlns:a16="http://schemas.microsoft.com/office/drawing/2014/main" id="{2C7AA324-2DCA-5244-66A6-B6436DFFFA46}"/>
              </a:ext>
            </a:extLst>
          </p:cNvPr>
          <p:cNvSpPr>
            <a:spLocks noGrp="1"/>
          </p:cNvSpPr>
          <p:nvPr>
            <p:ph type="subTitle" idx="1"/>
          </p:nvPr>
        </p:nvSpPr>
        <p:spPr/>
        <p:txBody>
          <a:bodyPr vert="horz" lIns="91440" tIns="45720" rIns="91440" bIns="45720" rtlCol="0" anchor="t">
            <a:noAutofit/>
          </a:bodyPr>
          <a:lstStyle/>
          <a:p>
            <a:pPr>
              <a:lnSpc>
                <a:spcPct val="150000"/>
              </a:lnSpc>
              <a:buFont typeface="Wingdings" panose="05000000000000000000" pitchFamily="2" charset="2"/>
              <a:buChar char="§"/>
            </a:pPr>
            <a:endParaRPr lang="en-GB" sz="2000">
              <a:latin typeface="BentonSans Regular"/>
            </a:endParaRPr>
          </a:p>
          <a:p>
            <a:pPr marL="0" indent="0">
              <a:buNone/>
            </a:pPr>
            <a:endParaRPr lang="en-GB">
              <a:latin typeface="BentonSans Regular"/>
            </a:endParaRPr>
          </a:p>
          <a:p>
            <a:pPr marL="0" indent="0">
              <a:buNone/>
            </a:pPr>
            <a:endParaRPr lang="en-GB">
              <a:latin typeface="BentonSans Regular"/>
            </a:endParaRPr>
          </a:p>
          <a:p>
            <a:pPr marL="342900" indent="-342900"/>
            <a:endParaRPr lang="en-GB">
              <a:latin typeface="BentonSans Regular"/>
            </a:endParaRPr>
          </a:p>
        </p:txBody>
      </p:sp>
      <p:sp>
        <p:nvSpPr>
          <p:cNvPr id="8" name="TextBox 7">
            <a:extLst>
              <a:ext uri="{FF2B5EF4-FFF2-40B4-BE49-F238E27FC236}">
                <a16:creationId xmlns:a16="http://schemas.microsoft.com/office/drawing/2014/main" id="{4E9DD6E9-22E4-D1CF-0387-B390B1587099}"/>
              </a:ext>
            </a:extLst>
          </p:cNvPr>
          <p:cNvSpPr txBox="1"/>
          <p:nvPr/>
        </p:nvSpPr>
        <p:spPr>
          <a:xfrm>
            <a:off x="800939" y="1811001"/>
            <a:ext cx="10331432"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Perpetrators </a:t>
            </a:r>
            <a:r>
              <a:rPr kumimoji="0" lang="en-GB" sz="3200" b="1" i="0" u="none" strike="noStrike" kern="1200" cap="none" spc="0" normalizeH="0" baseline="0" noProof="0">
                <a:ln>
                  <a:noFill/>
                </a:ln>
                <a:solidFill>
                  <a:srgbClr val="762A5D"/>
                </a:solidFill>
                <a:effectLst/>
                <a:uLnTx/>
                <a:uFillTx/>
                <a:latin typeface="Arial" panose="020B0604020202020204" pitchFamily="34" charset="0"/>
                <a:cs typeface="Arial" panose="020B0604020202020204" pitchFamily="34" charset="0"/>
              </a:rPr>
              <a:t>adapt</a:t>
            </a:r>
            <a:r>
              <a:rPr kumimoji="0" lang="en-GB"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themselves to the individual child’s needs, which is why children with high </a:t>
            </a:r>
            <a:r>
              <a:rPr kumimoji="0" lang="en-GB" sz="3200" b="1" i="0" u="none" strike="noStrike" kern="1200" cap="none" spc="0" normalizeH="0" baseline="0" noProof="0">
                <a:ln>
                  <a:noFill/>
                </a:ln>
                <a:solidFill>
                  <a:srgbClr val="762A5D"/>
                </a:solidFill>
                <a:effectLst/>
                <a:uLnTx/>
                <a:uFillTx/>
                <a:latin typeface="Arial" panose="020B0604020202020204" pitchFamily="34" charset="0"/>
                <a:cs typeface="Arial" panose="020B0604020202020204" pitchFamily="34" charset="0"/>
              </a:rPr>
              <a:t>unmet support needs </a:t>
            </a:r>
            <a:r>
              <a:rPr kumimoji="0" lang="en-GB"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are often the ones which you are encountering in your role.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These children will be </a:t>
            </a:r>
            <a:r>
              <a:rPr kumimoji="0" lang="en-GB" sz="3200" b="1" i="0" u="none" strike="noStrike" kern="1200" cap="none" spc="0" normalizeH="0" baseline="0" noProof="0">
                <a:ln>
                  <a:noFill/>
                </a:ln>
                <a:solidFill>
                  <a:srgbClr val="762A5D"/>
                </a:solidFill>
                <a:effectLst/>
                <a:uLnTx/>
                <a:uFillTx/>
                <a:latin typeface="Arial" panose="020B0604020202020204" pitchFamily="34" charset="0"/>
                <a:cs typeface="Arial" panose="020B0604020202020204" pitchFamily="34" charset="0"/>
              </a:rPr>
              <a:t>reluctant to disclose </a:t>
            </a:r>
            <a:r>
              <a:rPr kumimoji="0" lang="en-GB"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their exploitation as they perceive that their needs are being met.</a:t>
            </a:r>
          </a:p>
        </p:txBody>
      </p:sp>
    </p:spTree>
    <p:extLst>
      <p:ext uri="{BB962C8B-B14F-4D97-AF65-F5344CB8AC3E}">
        <p14:creationId xmlns:p14="http://schemas.microsoft.com/office/powerpoint/2010/main" val="415493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red circle with black background&#10;&#10;Description automatically generated">
            <a:extLst>
              <a:ext uri="{FF2B5EF4-FFF2-40B4-BE49-F238E27FC236}">
                <a16:creationId xmlns:a16="http://schemas.microsoft.com/office/drawing/2014/main" id="{D394FD54-CE90-1A78-75DA-F70BB9E91A6C}"/>
              </a:ext>
            </a:extLst>
          </p:cNvPr>
          <p:cNvPicPr>
            <a:picLocks noChangeAspect="1"/>
          </p:cNvPicPr>
          <p:nvPr/>
        </p:nvPicPr>
        <p:blipFill>
          <a:blip r:embed="rId3"/>
          <a:stretch>
            <a:fillRect/>
          </a:stretch>
        </p:blipFill>
        <p:spPr>
          <a:xfrm>
            <a:off x="65102" y="1716287"/>
            <a:ext cx="2335979" cy="2338920"/>
          </a:xfrm>
          <a:prstGeom prst="rect">
            <a:avLst/>
          </a:prstGeom>
        </p:spPr>
      </p:pic>
      <p:pic>
        <p:nvPicPr>
          <p:cNvPr id="9" name="Picture 8" descr="A orange circle with black background&#10;&#10;Description automatically generated">
            <a:extLst>
              <a:ext uri="{FF2B5EF4-FFF2-40B4-BE49-F238E27FC236}">
                <a16:creationId xmlns:a16="http://schemas.microsoft.com/office/drawing/2014/main" id="{9F603E32-1324-448F-72CC-35C5F1A4067C}"/>
              </a:ext>
            </a:extLst>
          </p:cNvPr>
          <p:cNvPicPr>
            <a:picLocks noChangeAspect="1"/>
          </p:cNvPicPr>
          <p:nvPr/>
        </p:nvPicPr>
        <p:blipFill>
          <a:blip r:embed="rId4"/>
          <a:stretch>
            <a:fillRect/>
          </a:stretch>
        </p:blipFill>
        <p:spPr>
          <a:xfrm>
            <a:off x="3942240" y="4074427"/>
            <a:ext cx="2328369" cy="2330578"/>
          </a:xfrm>
          <a:prstGeom prst="rect">
            <a:avLst/>
          </a:prstGeom>
        </p:spPr>
      </p:pic>
      <p:pic>
        <p:nvPicPr>
          <p:cNvPr id="40" name="Picture 39" descr="A blue circle with black background&#10;&#10;Description automatically generated">
            <a:extLst>
              <a:ext uri="{FF2B5EF4-FFF2-40B4-BE49-F238E27FC236}">
                <a16:creationId xmlns:a16="http://schemas.microsoft.com/office/drawing/2014/main" id="{B27DCB41-59BF-60BF-C58A-0FE7C6043D0D}"/>
              </a:ext>
            </a:extLst>
          </p:cNvPr>
          <p:cNvPicPr>
            <a:picLocks noChangeAspect="1"/>
          </p:cNvPicPr>
          <p:nvPr/>
        </p:nvPicPr>
        <p:blipFill>
          <a:blip r:embed="rId5"/>
          <a:stretch>
            <a:fillRect/>
          </a:stretch>
        </p:blipFill>
        <p:spPr>
          <a:xfrm>
            <a:off x="8896357" y="1706125"/>
            <a:ext cx="2335979" cy="2338920"/>
          </a:xfrm>
          <a:prstGeom prst="rect">
            <a:avLst/>
          </a:prstGeom>
        </p:spPr>
      </p:pic>
      <p:pic>
        <p:nvPicPr>
          <p:cNvPr id="20" name="Picture 19" descr="A purple circle with black background&#10;&#10;Description automatically generated">
            <a:extLst>
              <a:ext uri="{FF2B5EF4-FFF2-40B4-BE49-F238E27FC236}">
                <a16:creationId xmlns:a16="http://schemas.microsoft.com/office/drawing/2014/main" id="{90B19DB2-1470-C2D1-778C-30FBD664FF6C}"/>
              </a:ext>
            </a:extLst>
          </p:cNvPr>
          <p:cNvPicPr>
            <a:picLocks noChangeAspect="1"/>
          </p:cNvPicPr>
          <p:nvPr/>
        </p:nvPicPr>
        <p:blipFill>
          <a:blip r:embed="rId6"/>
          <a:stretch>
            <a:fillRect/>
          </a:stretch>
        </p:blipFill>
        <p:spPr>
          <a:xfrm>
            <a:off x="5993791" y="1673222"/>
            <a:ext cx="2335758" cy="2337979"/>
          </a:xfrm>
          <a:prstGeom prst="rect">
            <a:avLst/>
          </a:prstGeom>
        </p:spPr>
      </p:pic>
      <p:pic>
        <p:nvPicPr>
          <p:cNvPr id="17" name="Picture 16" descr="A blue circle with black background&#10;&#10;Description automatically generated">
            <a:extLst>
              <a:ext uri="{FF2B5EF4-FFF2-40B4-BE49-F238E27FC236}">
                <a16:creationId xmlns:a16="http://schemas.microsoft.com/office/drawing/2014/main" id="{A2A30A29-E82C-4805-A61F-732CB1BE0A7F}"/>
              </a:ext>
            </a:extLst>
          </p:cNvPr>
          <p:cNvPicPr>
            <a:picLocks noChangeAspect="1"/>
          </p:cNvPicPr>
          <p:nvPr/>
        </p:nvPicPr>
        <p:blipFill>
          <a:blip r:embed="rId7"/>
          <a:stretch>
            <a:fillRect/>
          </a:stretch>
        </p:blipFill>
        <p:spPr>
          <a:xfrm>
            <a:off x="6871774" y="4102789"/>
            <a:ext cx="2329554" cy="2331730"/>
          </a:xfrm>
          <a:prstGeom prst="rect">
            <a:avLst/>
          </a:prstGeom>
        </p:spPr>
      </p:pic>
      <p:pic>
        <p:nvPicPr>
          <p:cNvPr id="7" name="Picture 6" descr="A blue circle with black background&#10;&#10;Description automatically generated">
            <a:extLst>
              <a:ext uri="{FF2B5EF4-FFF2-40B4-BE49-F238E27FC236}">
                <a16:creationId xmlns:a16="http://schemas.microsoft.com/office/drawing/2014/main" id="{9718A802-5610-80AB-8D87-1027CF471811}"/>
              </a:ext>
            </a:extLst>
          </p:cNvPr>
          <p:cNvPicPr>
            <a:picLocks noChangeAspect="1"/>
          </p:cNvPicPr>
          <p:nvPr/>
        </p:nvPicPr>
        <p:blipFill>
          <a:blip r:embed="rId8"/>
          <a:stretch>
            <a:fillRect/>
          </a:stretch>
        </p:blipFill>
        <p:spPr>
          <a:xfrm>
            <a:off x="3006621" y="1711123"/>
            <a:ext cx="2330875" cy="2333210"/>
          </a:xfrm>
          <a:prstGeom prst="rect">
            <a:avLst/>
          </a:prstGeom>
        </p:spPr>
      </p:pic>
      <p:pic>
        <p:nvPicPr>
          <p:cNvPr id="3" name="Picture 2" descr="A blue circle with black background&#10;&#10;Description automatically generated">
            <a:extLst>
              <a:ext uri="{FF2B5EF4-FFF2-40B4-BE49-F238E27FC236}">
                <a16:creationId xmlns:a16="http://schemas.microsoft.com/office/drawing/2014/main" id="{7350F5C6-7AAE-6A55-1F72-18A00CF283E2}"/>
              </a:ext>
            </a:extLst>
          </p:cNvPr>
          <p:cNvPicPr>
            <a:picLocks noChangeAspect="1"/>
          </p:cNvPicPr>
          <p:nvPr/>
        </p:nvPicPr>
        <p:blipFill>
          <a:blip r:embed="rId5"/>
          <a:stretch>
            <a:fillRect/>
          </a:stretch>
        </p:blipFill>
        <p:spPr>
          <a:xfrm>
            <a:off x="993761" y="4078457"/>
            <a:ext cx="2335979" cy="2338920"/>
          </a:xfrm>
          <a:prstGeom prst="rect">
            <a:avLst/>
          </a:prstGeom>
        </p:spPr>
      </p:pic>
      <p:sp>
        <p:nvSpPr>
          <p:cNvPr id="5" name="Title 4">
            <a:extLst>
              <a:ext uri="{FF2B5EF4-FFF2-40B4-BE49-F238E27FC236}">
                <a16:creationId xmlns:a16="http://schemas.microsoft.com/office/drawing/2014/main" id="{23DA50FF-14BF-9007-6E70-FE726D3CED6E}"/>
              </a:ext>
            </a:extLst>
          </p:cNvPr>
          <p:cNvSpPr>
            <a:spLocks noGrp="1"/>
          </p:cNvSpPr>
          <p:nvPr>
            <p:ph type="title"/>
          </p:nvPr>
        </p:nvSpPr>
        <p:spPr>
          <a:xfrm>
            <a:off x="409417" y="114259"/>
            <a:ext cx="9958809" cy="1473538"/>
          </a:xfrm>
        </p:spPr>
        <p:txBody>
          <a:bodyPr>
            <a:normAutofit/>
          </a:bodyPr>
          <a:lstStyle/>
          <a:p>
            <a:r>
              <a:rPr lang="en-GB"/>
              <a:t>Possible indicators of exploitation</a:t>
            </a:r>
          </a:p>
        </p:txBody>
      </p:sp>
      <p:sp>
        <p:nvSpPr>
          <p:cNvPr id="27" name="TextBox 26">
            <a:extLst>
              <a:ext uri="{FF2B5EF4-FFF2-40B4-BE49-F238E27FC236}">
                <a16:creationId xmlns:a16="http://schemas.microsoft.com/office/drawing/2014/main" id="{24F82C0A-3520-03A0-CFB7-E1FA8DAD8801}"/>
              </a:ext>
            </a:extLst>
          </p:cNvPr>
          <p:cNvSpPr txBox="1"/>
          <p:nvPr/>
        </p:nvSpPr>
        <p:spPr>
          <a:xfrm>
            <a:off x="341230" y="2450885"/>
            <a:ext cx="18556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ea typeface="+mn-lt"/>
                <a:cs typeface="Arial" panose="020B0604020202020204" pitchFamily="34" charset="0"/>
              </a:rPr>
              <a:t>Missing or late for school or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2F61A8D-DEEE-8413-9B52-CF27C6641B3E}"/>
              </a:ext>
            </a:extLst>
          </p:cNvPr>
          <p:cNvSpPr txBox="1"/>
          <p:nvPr/>
        </p:nvSpPr>
        <p:spPr>
          <a:xfrm>
            <a:off x="3190028" y="2404719"/>
            <a:ext cx="19548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Unexplained, gifts, money, new possessions</a:t>
            </a:r>
          </a:p>
        </p:txBody>
      </p:sp>
      <p:sp>
        <p:nvSpPr>
          <p:cNvPr id="41" name="TextBox 1">
            <a:extLst>
              <a:ext uri="{FF2B5EF4-FFF2-40B4-BE49-F238E27FC236}">
                <a16:creationId xmlns:a16="http://schemas.microsoft.com/office/drawing/2014/main" id="{7D1C3F0A-A99E-F187-7AAA-D552895D6019}"/>
              </a:ext>
            </a:extLst>
          </p:cNvPr>
          <p:cNvSpPr txBox="1"/>
          <p:nvPr/>
        </p:nvSpPr>
        <p:spPr>
          <a:xfrm>
            <a:off x="6270609" y="2552419"/>
            <a:ext cx="183011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ea typeface="+mn-lt"/>
                <a:cs typeface="Arial" panose="020B0604020202020204" pitchFamily="34" charset="0"/>
              </a:rPr>
              <a:t>Misusing substances</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Box 1">
            <a:extLst>
              <a:ext uri="{FF2B5EF4-FFF2-40B4-BE49-F238E27FC236}">
                <a16:creationId xmlns:a16="http://schemas.microsoft.com/office/drawing/2014/main" id="{D501FF6B-2EB4-DD43-6B73-3F20B14FD411}"/>
              </a:ext>
            </a:extLst>
          </p:cNvPr>
          <p:cNvSpPr txBox="1"/>
          <p:nvPr/>
        </p:nvSpPr>
        <p:spPr>
          <a:xfrm>
            <a:off x="1214897" y="4945487"/>
            <a:ext cx="179172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ea typeface="+mn-lt"/>
                <a:cs typeface="Arial" panose="020B0604020202020204" pitchFamily="34" charset="0"/>
              </a:rPr>
              <a:t>Changes in appearance</a:t>
            </a: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8" name="Picture 17" descr="A red circle with black background&#10;&#10;Description automatically generated">
            <a:extLst>
              <a:ext uri="{FF2B5EF4-FFF2-40B4-BE49-F238E27FC236}">
                <a16:creationId xmlns:a16="http://schemas.microsoft.com/office/drawing/2014/main" id="{C9239D1C-0853-5463-63EB-0EF6B29DA291}"/>
              </a:ext>
            </a:extLst>
          </p:cNvPr>
          <p:cNvPicPr>
            <a:picLocks noChangeAspect="1"/>
          </p:cNvPicPr>
          <p:nvPr/>
        </p:nvPicPr>
        <p:blipFill>
          <a:blip r:embed="rId3"/>
          <a:stretch>
            <a:fillRect/>
          </a:stretch>
        </p:blipFill>
        <p:spPr>
          <a:xfrm>
            <a:off x="9777893" y="4099323"/>
            <a:ext cx="2335979" cy="2338920"/>
          </a:xfrm>
          <a:prstGeom prst="rect">
            <a:avLst/>
          </a:prstGeom>
        </p:spPr>
      </p:pic>
      <p:sp>
        <p:nvSpPr>
          <p:cNvPr id="21" name="TextBox 20">
            <a:extLst>
              <a:ext uri="{FF2B5EF4-FFF2-40B4-BE49-F238E27FC236}">
                <a16:creationId xmlns:a16="http://schemas.microsoft.com/office/drawing/2014/main" id="{E7860E99-B769-4E59-4D80-BF00820AA6DF}"/>
              </a:ext>
            </a:extLst>
          </p:cNvPr>
          <p:cNvSpPr txBox="1"/>
          <p:nvPr/>
        </p:nvSpPr>
        <p:spPr>
          <a:xfrm>
            <a:off x="9336713" y="2150167"/>
            <a:ext cx="145654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Going missing or returning home late</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5C2A74-9DAA-F6B5-135F-57FC9D9CCA21}"/>
              </a:ext>
            </a:extLst>
          </p:cNvPr>
          <p:cNvSpPr txBox="1"/>
          <p:nvPr/>
        </p:nvSpPr>
        <p:spPr>
          <a:xfrm>
            <a:off x="4167451" y="4737929"/>
            <a:ext cx="19568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Signs of poor mental health, low self-esteem</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641619-749A-8BAC-A1CB-A6B6DD8CBFA6}"/>
              </a:ext>
            </a:extLst>
          </p:cNvPr>
          <p:cNvSpPr txBox="1"/>
          <p:nvPr/>
        </p:nvSpPr>
        <p:spPr>
          <a:xfrm>
            <a:off x="7196465" y="4578729"/>
            <a:ext cx="16998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Spending time or in a 'relationship’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with older peers</a:t>
            </a:r>
          </a:p>
        </p:txBody>
      </p:sp>
      <p:sp>
        <p:nvSpPr>
          <p:cNvPr id="8" name="TextBox 7">
            <a:extLst>
              <a:ext uri="{FF2B5EF4-FFF2-40B4-BE49-F238E27FC236}">
                <a16:creationId xmlns:a16="http://schemas.microsoft.com/office/drawing/2014/main" id="{3FB2071E-9057-27F6-32B2-7843B148BB0C}"/>
              </a:ext>
            </a:extLst>
          </p:cNvPr>
          <p:cNvSpPr txBox="1"/>
          <p:nvPr/>
        </p:nvSpPr>
        <p:spPr>
          <a:xfrm>
            <a:off x="9906514" y="4668489"/>
            <a:ext cx="20787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STIs, pregnancy, sexual </a:t>
            </a:r>
            <a:r>
              <a:rPr kumimoji="0" lang="en-US"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behaviours</a:t>
            </a: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beyond development</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1422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red circle with black background&#10;&#10;Description automatically generated">
            <a:extLst>
              <a:ext uri="{FF2B5EF4-FFF2-40B4-BE49-F238E27FC236}">
                <a16:creationId xmlns:a16="http://schemas.microsoft.com/office/drawing/2014/main" id="{D394FD54-CE90-1A78-75DA-F70BB9E91A6C}"/>
              </a:ext>
            </a:extLst>
          </p:cNvPr>
          <p:cNvPicPr>
            <a:picLocks noChangeAspect="1"/>
          </p:cNvPicPr>
          <p:nvPr/>
        </p:nvPicPr>
        <p:blipFill>
          <a:blip r:embed="rId3"/>
          <a:stretch>
            <a:fillRect/>
          </a:stretch>
        </p:blipFill>
        <p:spPr>
          <a:xfrm>
            <a:off x="65102" y="1716287"/>
            <a:ext cx="2335979" cy="2338920"/>
          </a:xfrm>
          <a:prstGeom prst="rect">
            <a:avLst/>
          </a:prstGeom>
        </p:spPr>
      </p:pic>
      <p:pic>
        <p:nvPicPr>
          <p:cNvPr id="9" name="Picture 8" descr="A orange circle with black background&#10;&#10;Description automatically generated">
            <a:extLst>
              <a:ext uri="{FF2B5EF4-FFF2-40B4-BE49-F238E27FC236}">
                <a16:creationId xmlns:a16="http://schemas.microsoft.com/office/drawing/2014/main" id="{9F603E32-1324-448F-72CC-35C5F1A4067C}"/>
              </a:ext>
            </a:extLst>
          </p:cNvPr>
          <p:cNvPicPr>
            <a:picLocks noChangeAspect="1"/>
          </p:cNvPicPr>
          <p:nvPr/>
        </p:nvPicPr>
        <p:blipFill>
          <a:blip r:embed="rId4"/>
          <a:stretch>
            <a:fillRect/>
          </a:stretch>
        </p:blipFill>
        <p:spPr>
          <a:xfrm>
            <a:off x="3942240" y="4074427"/>
            <a:ext cx="2328369" cy="2330578"/>
          </a:xfrm>
          <a:prstGeom prst="rect">
            <a:avLst/>
          </a:prstGeom>
        </p:spPr>
      </p:pic>
      <p:pic>
        <p:nvPicPr>
          <p:cNvPr id="40" name="Picture 39" descr="A blue circle with black background&#10;&#10;Description automatically generated">
            <a:extLst>
              <a:ext uri="{FF2B5EF4-FFF2-40B4-BE49-F238E27FC236}">
                <a16:creationId xmlns:a16="http://schemas.microsoft.com/office/drawing/2014/main" id="{B27DCB41-59BF-60BF-C58A-0FE7C6043D0D}"/>
              </a:ext>
            </a:extLst>
          </p:cNvPr>
          <p:cNvPicPr>
            <a:picLocks noChangeAspect="1"/>
          </p:cNvPicPr>
          <p:nvPr/>
        </p:nvPicPr>
        <p:blipFill>
          <a:blip r:embed="rId5"/>
          <a:stretch>
            <a:fillRect/>
          </a:stretch>
        </p:blipFill>
        <p:spPr>
          <a:xfrm>
            <a:off x="8896357" y="1706125"/>
            <a:ext cx="2335979" cy="2338920"/>
          </a:xfrm>
          <a:prstGeom prst="rect">
            <a:avLst/>
          </a:prstGeom>
        </p:spPr>
      </p:pic>
      <p:pic>
        <p:nvPicPr>
          <p:cNvPr id="20" name="Picture 19" descr="A purple circle with black background&#10;&#10;Description automatically generated">
            <a:extLst>
              <a:ext uri="{FF2B5EF4-FFF2-40B4-BE49-F238E27FC236}">
                <a16:creationId xmlns:a16="http://schemas.microsoft.com/office/drawing/2014/main" id="{90B19DB2-1470-C2D1-778C-30FBD664FF6C}"/>
              </a:ext>
            </a:extLst>
          </p:cNvPr>
          <p:cNvPicPr>
            <a:picLocks noChangeAspect="1"/>
          </p:cNvPicPr>
          <p:nvPr/>
        </p:nvPicPr>
        <p:blipFill>
          <a:blip r:embed="rId6"/>
          <a:stretch>
            <a:fillRect/>
          </a:stretch>
        </p:blipFill>
        <p:spPr>
          <a:xfrm>
            <a:off x="5993791" y="1692037"/>
            <a:ext cx="2335758" cy="2337979"/>
          </a:xfrm>
          <a:prstGeom prst="rect">
            <a:avLst/>
          </a:prstGeom>
        </p:spPr>
      </p:pic>
      <p:pic>
        <p:nvPicPr>
          <p:cNvPr id="17" name="Picture 16" descr="A blue circle with black background&#10;&#10;Description automatically generated">
            <a:extLst>
              <a:ext uri="{FF2B5EF4-FFF2-40B4-BE49-F238E27FC236}">
                <a16:creationId xmlns:a16="http://schemas.microsoft.com/office/drawing/2014/main" id="{A2A30A29-E82C-4805-A61F-732CB1BE0A7F}"/>
              </a:ext>
            </a:extLst>
          </p:cNvPr>
          <p:cNvPicPr>
            <a:picLocks noChangeAspect="1"/>
          </p:cNvPicPr>
          <p:nvPr/>
        </p:nvPicPr>
        <p:blipFill>
          <a:blip r:embed="rId7"/>
          <a:stretch>
            <a:fillRect/>
          </a:stretch>
        </p:blipFill>
        <p:spPr>
          <a:xfrm>
            <a:off x="6871774" y="4102789"/>
            <a:ext cx="2329554" cy="2331730"/>
          </a:xfrm>
          <a:prstGeom prst="rect">
            <a:avLst/>
          </a:prstGeom>
        </p:spPr>
      </p:pic>
      <p:pic>
        <p:nvPicPr>
          <p:cNvPr id="7" name="Picture 6" descr="A blue circle with black background&#10;&#10;Description automatically generated">
            <a:extLst>
              <a:ext uri="{FF2B5EF4-FFF2-40B4-BE49-F238E27FC236}">
                <a16:creationId xmlns:a16="http://schemas.microsoft.com/office/drawing/2014/main" id="{9718A802-5610-80AB-8D87-1027CF471811}"/>
              </a:ext>
            </a:extLst>
          </p:cNvPr>
          <p:cNvPicPr>
            <a:picLocks noChangeAspect="1"/>
          </p:cNvPicPr>
          <p:nvPr/>
        </p:nvPicPr>
        <p:blipFill>
          <a:blip r:embed="rId8"/>
          <a:stretch>
            <a:fillRect/>
          </a:stretch>
        </p:blipFill>
        <p:spPr>
          <a:xfrm>
            <a:off x="3006621" y="1711123"/>
            <a:ext cx="2330875" cy="2333210"/>
          </a:xfrm>
          <a:prstGeom prst="rect">
            <a:avLst/>
          </a:prstGeom>
        </p:spPr>
      </p:pic>
      <p:pic>
        <p:nvPicPr>
          <p:cNvPr id="3" name="Picture 2" descr="A blue circle with black background&#10;&#10;Description automatically generated">
            <a:extLst>
              <a:ext uri="{FF2B5EF4-FFF2-40B4-BE49-F238E27FC236}">
                <a16:creationId xmlns:a16="http://schemas.microsoft.com/office/drawing/2014/main" id="{7350F5C6-7AAE-6A55-1F72-18A00CF283E2}"/>
              </a:ext>
            </a:extLst>
          </p:cNvPr>
          <p:cNvPicPr>
            <a:picLocks noChangeAspect="1"/>
          </p:cNvPicPr>
          <p:nvPr/>
        </p:nvPicPr>
        <p:blipFill>
          <a:blip r:embed="rId5"/>
          <a:stretch>
            <a:fillRect/>
          </a:stretch>
        </p:blipFill>
        <p:spPr>
          <a:xfrm>
            <a:off x="1021639" y="4041286"/>
            <a:ext cx="2335979" cy="2338920"/>
          </a:xfrm>
          <a:prstGeom prst="rect">
            <a:avLst/>
          </a:prstGeom>
        </p:spPr>
      </p:pic>
      <p:sp>
        <p:nvSpPr>
          <p:cNvPr id="5" name="Title 4">
            <a:extLst>
              <a:ext uri="{FF2B5EF4-FFF2-40B4-BE49-F238E27FC236}">
                <a16:creationId xmlns:a16="http://schemas.microsoft.com/office/drawing/2014/main" id="{23DA50FF-14BF-9007-6E70-FE726D3CED6E}"/>
              </a:ext>
            </a:extLst>
          </p:cNvPr>
          <p:cNvSpPr>
            <a:spLocks noGrp="1"/>
          </p:cNvSpPr>
          <p:nvPr>
            <p:ph type="title"/>
          </p:nvPr>
        </p:nvSpPr>
        <p:spPr>
          <a:xfrm>
            <a:off x="409417" y="114259"/>
            <a:ext cx="9958809" cy="1473538"/>
          </a:xfrm>
        </p:spPr>
        <p:txBody>
          <a:bodyPr>
            <a:normAutofit/>
          </a:bodyPr>
          <a:lstStyle/>
          <a:p>
            <a:r>
              <a:rPr lang="en-US">
                <a:latin typeface="BentonSans Bold"/>
                <a:cs typeface="Arial"/>
              </a:rPr>
              <a:t>Which children may be especially at risk of (any type) of exploitation? </a:t>
            </a:r>
            <a:endParaRPr lang="en-US">
              <a:latin typeface="BentonSans Bold"/>
            </a:endParaRPr>
          </a:p>
        </p:txBody>
      </p:sp>
      <p:sp>
        <p:nvSpPr>
          <p:cNvPr id="27" name="TextBox 26">
            <a:extLst>
              <a:ext uri="{FF2B5EF4-FFF2-40B4-BE49-F238E27FC236}">
                <a16:creationId xmlns:a16="http://schemas.microsoft.com/office/drawing/2014/main" id="{24F82C0A-3520-03A0-CFB7-E1FA8DAD8801}"/>
              </a:ext>
            </a:extLst>
          </p:cNvPr>
          <p:cNvSpPr txBox="1"/>
          <p:nvPr/>
        </p:nvSpPr>
        <p:spPr>
          <a:xfrm>
            <a:off x="333966" y="2658877"/>
            <a:ext cx="18556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lt"/>
                <a:cs typeface="Calibri" panose="020F0502020204030204"/>
              </a:rPr>
              <a:t>LGBTQ+ </a:t>
            </a:r>
            <a:endParaRPr kumimoji="0" lang="en-US" sz="2000" b="0" i="0" u="none" strike="noStrike" kern="1200" cap="none" spc="0" normalizeH="0" baseline="0" noProof="0">
              <a:ln>
                <a:noFill/>
              </a:ln>
              <a:solidFill>
                <a:srgbClr val="FFFFFF"/>
              </a:solidFill>
              <a:effectLst/>
              <a:uLnTx/>
              <a:uFillTx/>
              <a:latin typeface="BentonSans Regular"/>
              <a:ea typeface="+mn-ea"/>
              <a:cs typeface="Calibri"/>
            </a:endParaRPr>
          </a:p>
        </p:txBody>
      </p:sp>
      <p:sp>
        <p:nvSpPr>
          <p:cNvPr id="33" name="TextBox 32">
            <a:extLst>
              <a:ext uri="{FF2B5EF4-FFF2-40B4-BE49-F238E27FC236}">
                <a16:creationId xmlns:a16="http://schemas.microsoft.com/office/drawing/2014/main" id="{22F61A8D-DEEE-8413-9B52-CF27C6641B3E}"/>
              </a:ext>
            </a:extLst>
          </p:cNvPr>
          <p:cNvSpPr txBox="1"/>
          <p:nvPr/>
        </p:nvSpPr>
        <p:spPr>
          <a:xfrm>
            <a:off x="3190095" y="2222536"/>
            <a:ext cx="195484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Calibri"/>
              </a:rPr>
              <a:t>Special Educational Needs or a Disability</a:t>
            </a:r>
          </a:p>
        </p:txBody>
      </p:sp>
      <p:sp>
        <p:nvSpPr>
          <p:cNvPr id="41" name="TextBox 1">
            <a:extLst>
              <a:ext uri="{FF2B5EF4-FFF2-40B4-BE49-F238E27FC236}">
                <a16:creationId xmlns:a16="http://schemas.microsoft.com/office/drawing/2014/main" id="{7D1C3F0A-A99E-F187-7AAA-D552895D6019}"/>
              </a:ext>
            </a:extLst>
          </p:cNvPr>
          <p:cNvSpPr txBox="1"/>
          <p:nvPr/>
        </p:nvSpPr>
        <p:spPr>
          <a:xfrm>
            <a:off x="6279483" y="2105944"/>
            <a:ext cx="1792489"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Calibri"/>
              </a:rPr>
              <a:t>Experience of physical, sexual abuse or neglect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TextBox 1">
            <a:extLst>
              <a:ext uri="{FF2B5EF4-FFF2-40B4-BE49-F238E27FC236}">
                <a16:creationId xmlns:a16="http://schemas.microsoft.com/office/drawing/2014/main" id="{D501FF6B-2EB4-DD43-6B73-3F20B14FD411}"/>
              </a:ext>
            </a:extLst>
          </p:cNvPr>
          <p:cNvSpPr txBox="1"/>
          <p:nvPr/>
        </p:nvSpPr>
        <p:spPr>
          <a:xfrm>
            <a:off x="1212731" y="5012195"/>
            <a:ext cx="18939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Calibri"/>
              </a:rPr>
              <a:t>Poverty</a:t>
            </a:r>
          </a:p>
        </p:txBody>
      </p:sp>
      <p:pic>
        <p:nvPicPr>
          <p:cNvPr id="18" name="Picture 17" descr="A red circle with black background&#10;&#10;Description automatically generated">
            <a:extLst>
              <a:ext uri="{FF2B5EF4-FFF2-40B4-BE49-F238E27FC236}">
                <a16:creationId xmlns:a16="http://schemas.microsoft.com/office/drawing/2014/main" id="{C9239D1C-0853-5463-63EB-0EF6B29DA291}"/>
              </a:ext>
            </a:extLst>
          </p:cNvPr>
          <p:cNvPicPr>
            <a:picLocks noChangeAspect="1"/>
          </p:cNvPicPr>
          <p:nvPr/>
        </p:nvPicPr>
        <p:blipFill>
          <a:blip r:embed="rId3"/>
          <a:stretch>
            <a:fillRect/>
          </a:stretch>
        </p:blipFill>
        <p:spPr>
          <a:xfrm>
            <a:off x="9777893" y="4099323"/>
            <a:ext cx="2335979" cy="2338920"/>
          </a:xfrm>
          <a:prstGeom prst="rect">
            <a:avLst/>
          </a:prstGeom>
        </p:spPr>
      </p:pic>
      <p:sp>
        <p:nvSpPr>
          <p:cNvPr id="21" name="TextBox 20">
            <a:extLst>
              <a:ext uri="{FF2B5EF4-FFF2-40B4-BE49-F238E27FC236}">
                <a16:creationId xmlns:a16="http://schemas.microsoft.com/office/drawing/2014/main" id="{E7860E99-B769-4E59-4D80-BF00820AA6DF}"/>
              </a:ext>
            </a:extLst>
          </p:cNvPr>
          <p:cNvSpPr txBox="1"/>
          <p:nvPr/>
        </p:nvSpPr>
        <p:spPr>
          <a:xfrm>
            <a:off x="9335709" y="2504989"/>
            <a:ext cx="1456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mn-cs"/>
              </a:rPr>
              <a:t>Missing episodes</a:t>
            </a:r>
          </a:p>
        </p:txBody>
      </p:sp>
      <p:sp>
        <p:nvSpPr>
          <p:cNvPr id="4" name="TextBox 3">
            <a:extLst>
              <a:ext uri="{FF2B5EF4-FFF2-40B4-BE49-F238E27FC236}">
                <a16:creationId xmlns:a16="http://schemas.microsoft.com/office/drawing/2014/main" id="{F05C2A74-9DAA-F6B5-135F-57FC9D9CCA21}"/>
              </a:ext>
            </a:extLst>
          </p:cNvPr>
          <p:cNvSpPr txBox="1"/>
          <p:nvPr/>
        </p:nvSpPr>
        <p:spPr>
          <a:xfrm>
            <a:off x="4175760" y="4700016"/>
            <a:ext cx="195681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Segoe UI"/>
              </a:rPr>
              <a:t>Mental health or substance misuse issues</a:t>
            </a:r>
            <a:endParaRPr kumimoji="0" lang="en-US" sz="2000" b="0" i="0" u="none" strike="noStrike" kern="1200" cap="none" spc="0" normalizeH="0" baseline="0" noProof="0">
              <a:ln>
                <a:noFill/>
              </a:ln>
              <a:solidFill>
                <a:srgbClr val="000000"/>
              </a:solidFill>
              <a:effectLst/>
              <a:uLnTx/>
              <a:uFillTx/>
              <a:latin typeface="BentonSans Regular"/>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BentonSans Regular"/>
              <a:ea typeface="+mn-ea"/>
              <a:cs typeface="Segoe UI"/>
            </a:endParaRPr>
          </a:p>
        </p:txBody>
      </p:sp>
      <p:sp>
        <p:nvSpPr>
          <p:cNvPr id="8" name="TextBox 7">
            <a:extLst>
              <a:ext uri="{FF2B5EF4-FFF2-40B4-BE49-F238E27FC236}">
                <a16:creationId xmlns:a16="http://schemas.microsoft.com/office/drawing/2014/main" id="{3FB2071E-9057-27F6-32B2-7843B148BB0C}"/>
              </a:ext>
            </a:extLst>
          </p:cNvPr>
          <p:cNvSpPr txBox="1"/>
          <p:nvPr/>
        </p:nvSpPr>
        <p:spPr>
          <a:xfrm>
            <a:off x="10343486" y="4887193"/>
            <a:ext cx="12038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mn-cs"/>
              </a:rPr>
              <a:t>Victim of crime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DCA1B2-6B57-5C52-B303-AF2C8B8EB239}"/>
              </a:ext>
            </a:extLst>
          </p:cNvPr>
          <p:cNvSpPr txBox="1"/>
          <p:nvPr/>
        </p:nvSpPr>
        <p:spPr>
          <a:xfrm>
            <a:off x="7104474" y="4696178"/>
            <a:ext cx="19247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BentonSans Regular"/>
                <a:ea typeface="+mn-ea"/>
                <a:cs typeface="Segoe UI"/>
              </a:rPr>
              <a:t>Being in care or on the edge of care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310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62A5D"/>
        </a:solidFill>
        <a:effectLst/>
      </p:bgPr>
    </p:bg>
    <p:spTree>
      <p:nvGrpSpPr>
        <p:cNvPr id="1" name=""/>
        <p:cNvGrpSpPr/>
        <p:nvPr/>
      </p:nvGrpSpPr>
      <p:grpSpPr>
        <a:xfrm>
          <a:off x="0" y="0"/>
          <a:ext cx="0" cy="0"/>
          <a:chOff x="0" y="0"/>
          <a:chExt cx="0" cy="0"/>
        </a:xfrm>
      </p:grpSpPr>
      <p:sp>
        <p:nvSpPr>
          <p:cNvPr id="2" name="Freeform 2"/>
          <p:cNvSpPr/>
          <p:nvPr/>
        </p:nvSpPr>
        <p:spPr>
          <a:xfrm>
            <a:off x="1" y="0"/>
            <a:ext cx="12172659" cy="6858000"/>
          </a:xfrm>
          <a:custGeom>
            <a:avLst/>
            <a:gdLst/>
            <a:ahLst/>
            <a:cxnLst/>
            <a:rect l="l" t="t" r="r" b="b"/>
            <a:pathLst>
              <a:path w="18258989" h="10287000">
                <a:moveTo>
                  <a:pt x="0" y="0"/>
                </a:moveTo>
                <a:lnTo>
                  <a:pt x="18258989" y="0"/>
                </a:lnTo>
                <a:lnTo>
                  <a:pt x="18258989" y="10287000"/>
                </a:lnTo>
                <a:lnTo>
                  <a:pt x="0" y="1028700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5893422" y="503455"/>
            <a:ext cx="5477760" cy="5486400"/>
          </a:xfrm>
          <a:custGeom>
            <a:avLst/>
            <a:gdLst/>
            <a:ahLst/>
            <a:cxnLst/>
            <a:rect l="l" t="t" r="r" b="b"/>
            <a:pathLst>
              <a:path w="8216640" h="8229600">
                <a:moveTo>
                  <a:pt x="0" y="0"/>
                </a:moveTo>
                <a:lnTo>
                  <a:pt x="8216640" y="0"/>
                </a:lnTo>
                <a:lnTo>
                  <a:pt x="8216640" y="8229600"/>
                </a:lnTo>
                <a:lnTo>
                  <a:pt x="0" y="822960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277406" y="6397246"/>
            <a:ext cx="12469406" cy="557109"/>
          </a:xfrm>
          <a:custGeom>
            <a:avLst/>
            <a:gdLst/>
            <a:ahLst/>
            <a:cxnLst/>
            <a:rect l="l" t="t" r="r" b="b"/>
            <a:pathLst>
              <a:path w="18704109" h="835664">
                <a:moveTo>
                  <a:pt x="0" y="0"/>
                </a:moveTo>
                <a:lnTo>
                  <a:pt x="18704109" y="0"/>
                </a:lnTo>
                <a:lnTo>
                  <a:pt x="18704109" y="835664"/>
                </a:lnTo>
                <a:lnTo>
                  <a:pt x="0" y="835664"/>
                </a:lnTo>
                <a:lnTo>
                  <a:pt x="0" y="0"/>
                </a:lnTo>
                <a:close/>
              </a:path>
            </a:pathLst>
          </a:custGeom>
          <a:blipFill>
            <a:blip r:embed="rId5"/>
            <a:stretch>
              <a:fillRect l="-18043" t="-1329871" r="-2645" b="-37098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6245803" y="1293037"/>
            <a:ext cx="182423" cy="182711"/>
          </a:xfrm>
          <a:custGeom>
            <a:avLst/>
            <a:gdLst/>
            <a:ahLst/>
            <a:cxnLst/>
            <a:rect l="l" t="t" r="r" b="b"/>
            <a:pathLst>
              <a:path w="273634" h="274066">
                <a:moveTo>
                  <a:pt x="0" y="0"/>
                </a:moveTo>
                <a:lnTo>
                  <a:pt x="273634" y="0"/>
                </a:lnTo>
                <a:lnTo>
                  <a:pt x="273634" y="274066"/>
                </a:lnTo>
                <a:lnTo>
                  <a:pt x="0" y="27406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8479568" y="503455"/>
            <a:ext cx="3335207" cy="5486400"/>
          </a:xfrm>
          <a:custGeom>
            <a:avLst/>
            <a:gdLst/>
            <a:ahLst/>
            <a:cxnLst/>
            <a:rect l="l" t="t" r="r" b="b"/>
            <a:pathLst>
              <a:path w="5002811" h="8229600">
                <a:moveTo>
                  <a:pt x="0" y="0"/>
                </a:moveTo>
                <a:lnTo>
                  <a:pt x="5002811" y="0"/>
                </a:lnTo>
                <a:lnTo>
                  <a:pt x="5002811" y="8229600"/>
                </a:lnTo>
                <a:lnTo>
                  <a:pt x="0" y="8229600"/>
                </a:lnTo>
                <a:lnTo>
                  <a:pt x="0" y="0"/>
                </a:lnTo>
                <a:close/>
              </a:path>
            </a:pathLst>
          </a:custGeom>
          <a:blipFill>
            <a:blip r:embed="rId4"/>
            <a:stretch>
              <a:fillRect l="-642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6597168" y="1221325"/>
            <a:ext cx="4750049" cy="12128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1800">
                <a:solidFill>
                  <a:srgbClr val="000000"/>
                </a:solidFill>
                <a:latin typeface="Arial" panose="020B0604020202020204" pitchFamily="34" charset="0"/>
                <a:ea typeface="BentonSans 2"/>
                <a:cs typeface="Arial" panose="020B0604020202020204" pitchFamily="34" charset="0"/>
                <a:sym typeface="BentonSans 2"/>
              </a:rPr>
              <a:t>The identification, recruitment and entrapment  of a child or young person may be by another child or young person who has been subject to the same process. </a:t>
            </a:r>
          </a:p>
        </p:txBody>
      </p:sp>
      <p:sp>
        <p:nvSpPr>
          <p:cNvPr id="8" name="TextBox 8"/>
          <p:cNvSpPr txBox="1"/>
          <p:nvPr/>
        </p:nvSpPr>
        <p:spPr>
          <a:xfrm>
            <a:off x="6597168" y="4692151"/>
            <a:ext cx="4408152" cy="9233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1">
                <a:solidFill>
                  <a:srgbClr val="762A5D"/>
                </a:solidFill>
                <a:latin typeface="Arial" panose="020B0604020202020204" pitchFamily="34" charset="0"/>
                <a:ea typeface="BentonSans 2"/>
                <a:cs typeface="Arial" panose="020B0604020202020204" pitchFamily="34" charset="0"/>
                <a:sym typeface="BentonSans 2"/>
              </a:rPr>
              <a:t>A safeguarding response is required alongside criminal justice</a:t>
            </a:r>
          </a:p>
        </p:txBody>
      </p:sp>
      <p:sp>
        <p:nvSpPr>
          <p:cNvPr id="9" name="TextBox 9"/>
          <p:cNvSpPr txBox="1"/>
          <p:nvPr/>
        </p:nvSpPr>
        <p:spPr>
          <a:xfrm>
            <a:off x="6597168" y="2701299"/>
            <a:ext cx="4577094" cy="18202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1733">
                <a:solidFill>
                  <a:srgbClr val="000000"/>
                </a:solidFill>
                <a:latin typeface="Arial" panose="020B0604020202020204" pitchFamily="34" charset="0"/>
                <a:ea typeface="BentonSans 2"/>
                <a:cs typeface="Arial" panose="020B0604020202020204" pitchFamily="34" charset="0"/>
                <a:sym typeface="BentonSans 2"/>
              </a:rPr>
              <a:t> </a:t>
            </a:r>
            <a:r>
              <a:rPr lang="en-US" sz="1800">
                <a:solidFill>
                  <a:srgbClr val="000000"/>
                </a:solidFill>
                <a:latin typeface="Arial" panose="020B0604020202020204" pitchFamily="34" charset="0"/>
                <a:ea typeface="BentonSans 2"/>
                <a:cs typeface="Arial" panose="020B0604020202020204" pitchFamily="34" charset="0"/>
                <a:sym typeface="BentonSans 2"/>
              </a:rPr>
              <a:t>A young person may have been coerced into exploiting others making them both at risk of harm and a risk to others. We therefore need to understand the needs and vulnerabilities that might be underpinning harmful </a:t>
            </a:r>
            <a:r>
              <a:rPr lang="en-US" sz="1800" err="1">
                <a:solidFill>
                  <a:srgbClr val="000000"/>
                </a:solidFill>
                <a:latin typeface="Arial" panose="020B0604020202020204" pitchFamily="34" charset="0"/>
                <a:ea typeface="BentonSans 2"/>
                <a:cs typeface="Arial" panose="020B0604020202020204" pitchFamily="34" charset="0"/>
                <a:sym typeface="BentonSans 2"/>
              </a:rPr>
              <a:t>behaviours</a:t>
            </a:r>
            <a:r>
              <a:rPr lang="en-US" sz="1800">
                <a:solidFill>
                  <a:srgbClr val="000000"/>
                </a:solidFill>
                <a:latin typeface="Arial" panose="020B0604020202020204" pitchFamily="34" charset="0"/>
                <a:ea typeface="BentonSans 2"/>
                <a:cs typeface="Arial" panose="020B0604020202020204" pitchFamily="34" charset="0"/>
                <a:sym typeface="BentonSans 2"/>
              </a:rPr>
              <a:t>. </a:t>
            </a:r>
            <a:endParaRPr lang="en-US" sz="1733">
              <a:solidFill>
                <a:srgbClr val="000000"/>
              </a:solidFill>
              <a:latin typeface="Arial" panose="020B0604020202020204" pitchFamily="34" charset="0"/>
              <a:ea typeface="BentonSans 2"/>
              <a:cs typeface="Arial" panose="020B0604020202020204" pitchFamily="34" charset="0"/>
              <a:sym typeface="BentonSans 2"/>
            </a:endParaRPr>
          </a:p>
        </p:txBody>
      </p:sp>
      <p:sp>
        <p:nvSpPr>
          <p:cNvPr id="10" name="Freeform 10"/>
          <p:cNvSpPr/>
          <p:nvPr/>
        </p:nvSpPr>
        <p:spPr>
          <a:xfrm>
            <a:off x="6245803" y="2796548"/>
            <a:ext cx="182423" cy="182711"/>
          </a:xfrm>
          <a:custGeom>
            <a:avLst/>
            <a:gdLst/>
            <a:ahLst/>
            <a:cxnLst/>
            <a:rect l="l" t="t" r="r" b="b"/>
            <a:pathLst>
              <a:path w="273634" h="274066">
                <a:moveTo>
                  <a:pt x="0" y="0"/>
                </a:moveTo>
                <a:lnTo>
                  <a:pt x="273634" y="0"/>
                </a:lnTo>
                <a:lnTo>
                  <a:pt x="273634" y="274066"/>
                </a:lnTo>
                <a:lnTo>
                  <a:pt x="0" y="27406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2" name="TextBox 7">
            <a:extLst>
              <a:ext uri="{FF2B5EF4-FFF2-40B4-BE49-F238E27FC236}">
                <a16:creationId xmlns:a16="http://schemas.microsoft.com/office/drawing/2014/main" id="{5DF6D94A-3331-35C8-BA5B-BEA0EEE5E152}"/>
              </a:ext>
            </a:extLst>
          </p:cNvPr>
          <p:cNvSpPr txBox="1"/>
          <p:nvPr/>
        </p:nvSpPr>
        <p:spPr>
          <a:xfrm>
            <a:off x="6257277" y="663086"/>
            <a:ext cx="6192790"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6"/>
              </a:lnSpc>
              <a:spcBef>
                <a:spcPct val="0"/>
              </a:spcBef>
            </a:pPr>
            <a:r>
              <a:rPr lang="en-US" sz="2000" b="1">
                <a:solidFill>
                  <a:srgbClr val="000000"/>
                </a:solidFill>
                <a:latin typeface="Arial" panose="020B0604020202020204" pitchFamily="34" charset="0"/>
                <a:ea typeface="BentonSans 2"/>
                <a:cs typeface="Arial" panose="020B0604020202020204" pitchFamily="34" charset="0"/>
                <a:sym typeface="BentonSans 2"/>
              </a:rPr>
              <a:t>Young people as victims or perpetrators?</a:t>
            </a:r>
          </a:p>
        </p:txBody>
      </p:sp>
    </p:spTree>
    <p:extLst>
      <p:ext uri="{BB962C8B-B14F-4D97-AF65-F5344CB8AC3E}">
        <p14:creationId xmlns:p14="http://schemas.microsoft.com/office/powerpoint/2010/main" val="2144439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BA85C-D133-7F15-88A9-FB73F0A42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B5D12-B537-7D9C-B4D8-EEA882FDE22B}"/>
              </a:ext>
            </a:extLst>
          </p:cNvPr>
          <p:cNvSpPr>
            <a:spLocks noGrp="1"/>
          </p:cNvSpPr>
          <p:nvPr>
            <p:ph type="ctrTitle"/>
          </p:nvPr>
        </p:nvSpPr>
        <p:spPr/>
        <p:txBody>
          <a:bodyPr>
            <a:normAutofit fontScale="90000"/>
          </a:bodyPr>
          <a:lstStyle/>
          <a:p>
            <a:r>
              <a:rPr lang="en-GB" sz="11500"/>
              <a:t>Scale</a:t>
            </a:r>
          </a:p>
        </p:txBody>
      </p:sp>
    </p:spTree>
    <p:extLst>
      <p:ext uri="{BB962C8B-B14F-4D97-AF65-F5344CB8AC3E}">
        <p14:creationId xmlns:p14="http://schemas.microsoft.com/office/powerpoint/2010/main" val="172555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E2446-248B-25BD-B947-6B50E358AC14}"/>
              </a:ext>
            </a:extLst>
          </p:cNvPr>
          <p:cNvSpPr>
            <a:spLocks noGrp="1"/>
          </p:cNvSpPr>
          <p:nvPr>
            <p:ph type="title"/>
          </p:nvPr>
        </p:nvSpPr>
        <p:spPr/>
        <p:txBody>
          <a:bodyPr/>
          <a:lstStyle/>
          <a:p>
            <a:r>
              <a:rPr lang="en-GB"/>
              <a:t>What does the data tell us?</a:t>
            </a:r>
          </a:p>
        </p:txBody>
      </p:sp>
      <p:sp>
        <p:nvSpPr>
          <p:cNvPr id="5" name="Content Placeholder 4">
            <a:extLst>
              <a:ext uri="{FF2B5EF4-FFF2-40B4-BE49-F238E27FC236}">
                <a16:creationId xmlns:a16="http://schemas.microsoft.com/office/drawing/2014/main" id="{02FFA4D1-3B6B-31DF-E057-662AE6CC7175}"/>
              </a:ext>
            </a:extLst>
          </p:cNvPr>
          <p:cNvSpPr>
            <a:spLocks noGrp="1"/>
          </p:cNvSpPr>
          <p:nvPr>
            <p:ph idx="1"/>
          </p:nvPr>
        </p:nvSpPr>
        <p:spPr>
          <a:xfrm>
            <a:off x="420580" y="2060575"/>
            <a:ext cx="6399320" cy="4351338"/>
          </a:xfrm>
        </p:spPr>
        <p:txBody>
          <a:bodyPr>
            <a:normAutofit/>
          </a:bodyPr>
          <a:lstStyle/>
          <a:p>
            <a:pPr marL="0" indent="0">
              <a:buNone/>
            </a:pPr>
            <a:r>
              <a:rPr lang="en-GB" sz="2200"/>
              <a:t>For the year ending 31 March 2024:</a:t>
            </a:r>
          </a:p>
          <a:p>
            <a:r>
              <a:rPr lang="en-GB" sz="2200"/>
              <a:t>2,280 young people (aged 17 or under) were referred into the National Referral Mechanism as potential victims of criminal exploitation </a:t>
            </a:r>
          </a:p>
          <a:p>
            <a:r>
              <a:rPr lang="en-GB" sz="2200"/>
              <a:t>1,503 young people (aged 17 or under) were referred into the NRM and had ‘county lines’ flagged in their referral for the year ending </a:t>
            </a:r>
          </a:p>
          <a:p>
            <a:r>
              <a:rPr lang="en-GB" sz="2200"/>
              <a:t>15,750 children and young people had CCE identified in their child in need assessment </a:t>
            </a:r>
          </a:p>
          <a:p>
            <a:pPr marL="0" indent="0">
              <a:buNone/>
            </a:pPr>
            <a:endParaRPr lang="en-GB"/>
          </a:p>
          <a:p>
            <a:endParaRPr lang="en-GB"/>
          </a:p>
        </p:txBody>
      </p:sp>
      <p:pic>
        <p:nvPicPr>
          <p:cNvPr id="10" name="Picture 2" descr="A white square with black border&#10;&#10;Description automatically generated">
            <a:extLst>
              <a:ext uri="{FF2B5EF4-FFF2-40B4-BE49-F238E27FC236}">
                <a16:creationId xmlns:a16="http://schemas.microsoft.com/office/drawing/2014/main" id="{14B45023-EA3B-6FBB-26C0-F84C41882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808" y="1962150"/>
            <a:ext cx="5027612" cy="3452719"/>
          </a:xfrm>
          <a:prstGeom prst="rect">
            <a:avLst/>
          </a:prstGeom>
          <a:solidFill>
            <a:schemeClr val="accent3"/>
          </a:solidFill>
          <a:ln>
            <a:solidFill>
              <a:schemeClr val="accent3"/>
            </a:solidFill>
          </a:ln>
        </p:spPr>
      </p:pic>
      <p:sp>
        <p:nvSpPr>
          <p:cNvPr id="11" name="Content Placeholder 4">
            <a:extLst>
              <a:ext uri="{FF2B5EF4-FFF2-40B4-BE49-F238E27FC236}">
                <a16:creationId xmlns:a16="http://schemas.microsoft.com/office/drawing/2014/main" id="{6CA06003-E091-7852-F868-0387A0ABDFDB}"/>
              </a:ext>
            </a:extLst>
          </p:cNvPr>
          <p:cNvSpPr txBox="1">
            <a:spLocks/>
          </p:cNvSpPr>
          <p:nvPr/>
        </p:nvSpPr>
        <p:spPr>
          <a:xfrm>
            <a:off x="6743808" y="1690688"/>
            <a:ext cx="50276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2400" i="1"/>
          </a:p>
          <a:p>
            <a:pPr marL="0" indent="0" algn="ctr">
              <a:buFont typeface="Arial" panose="020B0604020202020204" pitchFamily="34" charset="0"/>
              <a:buNone/>
            </a:pPr>
            <a:r>
              <a:rPr lang="en-GB" sz="2400" i="1"/>
              <a:t>According to the ONS, </a:t>
            </a:r>
            <a:r>
              <a:rPr lang="en-GB" sz="2400" b="1" i="1"/>
              <a:t>22,000 children </a:t>
            </a:r>
            <a:r>
              <a:rPr lang="en-GB" sz="2400" i="1"/>
              <a:t>were referred to the NRM as suspected of all forms of sexual or criminal exploitation between April 2016 and 2021. </a:t>
            </a:r>
          </a:p>
          <a:p>
            <a:pPr marL="0" indent="0" algn="ctr">
              <a:buFont typeface="Arial" panose="020B0604020202020204" pitchFamily="34" charset="0"/>
              <a:buNone/>
            </a:pPr>
            <a:r>
              <a:rPr lang="en-GB" sz="2400" i="1"/>
              <a:t>During the same time frame, only </a:t>
            </a:r>
            <a:r>
              <a:rPr lang="en-GB" sz="2400" b="1" i="1"/>
              <a:t>185 prosecutions</a:t>
            </a:r>
            <a:r>
              <a:rPr lang="en-GB" sz="2400" i="1"/>
              <a:t> were made under the Modern Slavery Act, and </a:t>
            </a:r>
            <a:r>
              <a:rPr lang="en-GB" sz="2400" b="1" i="1"/>
              <a:t>only half</a:t>
            </a:r>
            <a:r>
              <a:rPr lang="en-GB" sz="2400" i="1"/>
              <a:t> were successful. </a:t>
            </a:r>
          </a:p>
          <a:p>
            <a:endParaRPr lang="en-GB"/>
          </a:p>
          <a:p>
            <a:pPr marL="0" indent="0">
              <a:buFont typeface="Arial" panose="020B0604020202020204" pitchFamily="34" charset="0"/>
              <a:buNone/>
            </a:pPr>
            <a:endParaRPr lang="en-GB"/>
          </a:p>
        </p:txBody>
      </p:sp>
    </p:spTree>
    <p:extLst>
      <p:ext uri="{BB962C8B-B14F-4D97-AF65-F5344CB8AC3E}">
        <p14:creationId xmlns:p14="http://schemas.microsoft.com/office/powerpoint/2010/main" val="3115370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2CD1-B3E3-84E2-0389-72B03A94D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5D6E2-D85C-E6D2-7E90-E44CFA92DB4C}"/>
              </a:ext>
            </a:extLst>
          </p:cNvPr>
          <p:cNvSpPr>
            <a:spLocks noGrp="1"/>
          </p:cNvSpPr>
          <p:nvPr>
            <p:ph type="ctrTitle"/>
          </p:nvPr>
        </p:nvSpPr>
        <p:spPr/>
        <p:txBody>
          <a:bodyPr>
            <a:normAutofit fontScale="90000"/>
          </a:bodyPr>
          <a:lstStyle/>
          <a:p>
            <a:r>
              <a:rPr lang="en-GB" sz="11500"/>
              <a:t>Responding</a:t>
            </a:r>
          </a:p>
        </p:txBody>
      </p:sp>
    </p:spTree>
    <p:extLst>
      <p:ext uri="{BB962C8B-B14F-4D97-AF65-F5344CB8AC3E}">
        <p14:creationId xmlns:p14="http://schemas.microsoft.com/office/powerpoint/2010/main" val="2134957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1F8D94D7-DF62-7207-DC6B-F86E1E932C75}"/>
              </a:ext>
            </a:extLst>
          </p:cNvPr>
          <p:cNvSpPr/>
          <p:nvPr/>
        </p:nvSpPr>
        <p:spPr>
          <a:xfrm>
            <a:off x="197695" y="1921166"/>
            <a:ext cx="6102640" cy="4187259"/>
          </a:xfrm>
          <a:custGeom>
            <a:avLst/>
            <a:gdLst/>
            <a:ahLst/>
            <a:cxnLst/>
            <a:rect l="l" t="t" r="r" b="b"/>
            <a:pathLst>
              <a:path w="8216640" h="8229600">
                <a:moveTo>
                  <a:pt x="0" y="0"/>
                </a:moveTo>
                <a:lnTo>
                  <a:pt x="8216640" y="0"/>
                </a:lnTo>
                <a:lnTo>
                  <a:pt x="8216640" y="8229600"/>
                </a:lnTo>
                <a:lnTo>
                  <a:pt x="0" y="822960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2" name="Title 1">
            <a:extLst>
              <a:ext uri="{FF2B5EF4-FFF2-40B4-BE49-F238E27FC236}">
                <a16:creationId xmlns:a16="http://schemas.microsoft.com/office/drawing/2014/main" id="{BA3E249D-F3DE-E382-1794-DDE62200977D}"/>
              </a:ext>
            </a:extLst>
          </p:cNvPr>
          <p:cNvSpPr>
            <a:spLocks noGrp="1"/>
          </p:cNvSpPr>
          <p:nvPr>
            <p:ph type="ctrTitle"/>
          </p:nvPr>
        </p:nvSpPr>
        <p:spPr>
          <a:xfrm>
            <a:off x="148257" y="277081"/>
            <a:ext cx="6927099" cy="1441784"/>
          </a:xfrm>
        </p:spPr>
        <p:txBody>
          <a:bodyPr>
            <a:normAutofit/>
          </a:bodyPr>
          <a:lstStyle/>
          <a:p>
            <a:r>
              <a:rPr lang="en-GB" sz="4400">
                <a:latin typeface="Arial"/>
                <a:cs typeface="Arial"/>
              </a:rPr>
              <a:t>Local responses to </a:t>
            </a:r>
            <a:br>
              <a:rPr lang="en-GB" sz="4400">
                <a:latin typeface="Arial"/>
                <a:cs typeface="Arial"/>
              </a:rPr>
            </a:br>
            <a:r>
              <a:rPr lang="en-GB" sz="4400">
                <a:latin typeface="Arial"/>
                <a:cs typeface="Arial"/>
              </a:rPr>
              <a:t>exploitation</a:t>
            </a:r>
          </a:p>
        </p:txBody>
      </p:sp>
      <p:sp>
        <p:nvSpPr>
          <p:cNvPr id="4" name="TextBox 3">
            <a:extLst>
              <a:ext uri="{FF2B5EF4-FFF2-40B4-BE49-F238E27FC236}">
                <a16:creationId xmlns:a16="http://schemas.microsoft.com/office/drawing/2014/main" id="{90AB01BD-2550-C938-788F-C46C706F273A}"/>
              </a:ext>
            </a:extLst>
          </p:cNvPr>
          <p:cNvSpPr txBox="1"/>
          <p:nvPr/>
        </p:nvSpPr>
        <p:spPr>
          <a:xfrm>
            <a:off x="402030" y="2027390"/>
            <a:ext cx="569397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Segoe UI"/>
              </a:rPr>
              <a:t>We asked 120 </a:t>
            </a:r>
            <a:r>
              <a:rPr lang="en-GB" err="1">
                <a:latin typeface="Arial"/>
                <a:cs typeface="Segoe UI"/>
              </a:rPr>
              <a:t>LAs</a:t>
            </a:r>
            <a:r>
              <a:rPr lang="en-GB">
                <a:latin typeface="Arial"/>
                <a:cs typeface="Segoe UI"/>
              </a:rPr>
              <a:t> if they have a standalone child exploitation strategy:</a:t>
            </a:r>
          </a:p>
          <a:p>
            <a:pPr marL="342900" indent="-342900">
              <a:buFont typeface="Arial" panose="020B0604020202020204" pitchFamily="34" charset="0"/>
              <a:buChar char="•"/>
            </a:pPr>
            <a:r>
              <a:rPr lang="en-GB">
                <a:latin typeface="Arial"/>
                <a:cs typeface="Segoe UI"/>
              </a:rPr>
              <a:t>27% told us they do </a:t>
            </a:r>
          </a:p>
          <a:p>
            <a:pPr marL="342900" indent="-342900">
              <a:buFont typeface="Arial" panose="020B0604020202020204" pitchFamily="34" charset="0"/>
              <a:buChar char="•"/>
            </a:pPr>
            <a:r>
              <a:rPr lang="en-GB">
                <a:latin typeface="Arial"/>
                <a:cs typeface="Segoe UI"/>
              </a:rPr>
              <a:t>36% do not</a:t>
            </a:r>
          </a:p>
          <a:p>
            <a:endParaRPr lang="en-GB">
              <a:latin typeface="Arial"/>
              <a:cs typeface="Segoe UI"/>
            </a:endParaRPr>
          </a:p>
          <a:p>
            <a:r>
              <a:rPr lang="en-GB">
                <a:latin typeface="Arial"/>
                <a:cs typeface="Segoe UI"/>
              </a:rPr>
              <a:t>Of those with strategies:</a:t>
            </a:r>
          </a:p>
          <a:p>
            <a:pPr marL="342900" indent="-342900">
              <a:buFont typeface="Arial" panose="020B0604020202020204" pitchFamily="34" charset="0"/>
              <a:buChar char="•"/>
            </a:pPr>
            <a:r>
              <a:rPr lang="en-GB">
                <a:latin typeface="Arial"/>
                <a:cs typeface="Segoe UI"/>
              </a:rPr>
              <a:t>A third (33%) were not specific to children or adolescents</a:t>
            </a:r>
          </a:p>
          <a:p>
            <a:pPr marL="342900" indent="-342900">
              <a:buFont typeface="Arial" panose="020B0604020202020204" pitchFamily="34" charset="0"/>
              <a:buChar char="•"/>
            </a:pPr>
            <a:r>
              <a:rPr lang="en-GB">
                <a:latin typeface="Arial"/>
                <a:cs typeface="Segoe UI"/>
              </a:rPr>
              <a:t>13% were out of date</a:t>
            </a:r>
          </a:p>
          <a:p>
            <a:pPr marL="342900" indent="-342900">
              <a:buFont typeface="Arial" panose="020B0604020202020204" pitchFamily="34" charset="0"/>
              <a:buChar char="•"/>
            </a:pPr>
            <a:r>
              <a:rPr lang="en-GB">
                <a:latin typeface="Arial"/>
                <a:cs typeface="Segoe UI"/>
              </a:rPr>
              <a:t>Only 20% said their strategies or exploitation services had been evaluated in the last 3 years</a:t>
            </a:r>
          </a:p>
          <a:p>
            <a:pPr marL="342900" indent="-342900">
              <a:buFont typeface="Arial" panose="020B0604020202020204" pitchFamily="34" charset="0"/>
              <a:buChar char="•"/>
            </a:pPr>
            <a:r>
              <a:rPr lang="en-GB">
                <a:latin typeface="Arial"/>
                <a:cs typeface="Segoe UI"/>
              </a:rPr>
              <a:t>Only 10% told us they offered training for councillors specifically on child exploitation in addition to basic safeguarding training</a:t>
            </a:r>
          </a:p>
          <a:p>
            <a:endParaRPr lang="en-GB" i="1">
              <a:latin typeface="Arial"/>
              <a:cs typeface="Segoe UI"/>
            </a:endParaRPr>
          </a:p>
        </p:txBody>
      </p:sp>
    </p:spTree>
    <p:extLst>
      <p:ext uri="{BB962C8B-B14F-4D97-AF65-F5344CB8AC3E}">
        <p14:creationId xmlns:p14="http://schemas.microsoft.com/office/powerpoint/2010/main" val="33092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77D06C-8D78-3CDD-2148-B994577053CE}"/>
              </a:ext>
            </a:extLst>
          </p:cNvPr>
          <p:cNvPicPr>
            <a:picLocks noChangeAspect="1"/>
          </p:cNvPicPr>
          <p:nvPr/>
        </p:nvPicPr>
        <p:blipFill>
          <a:blip r:embed="rId3"/>
          <a:stretch>
            <a:fillRect/>
          </a:stretch>
        </p:blipFill>
        <p:spPr>
          <a:xfrm>
            <a:off x="215540" y="170991"/>
            <a:ext cx="4086795" cy="593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5B132220-A823-178C-07E3-7E456063C3E1}"/>
              </a:ext>
            </a:extLst>
          </p:cNvPr>
          <p:cNvPicPr>
            <a:picLocks noChangeAspect="1"/>
          </p:cNvPicPr>
          <p:nvPr/>
        </p:nvPicPr>
        <p:blipFill>
          <a:blip r:embed="rId4"/>
          <a:stretch>
            <a:fillRect/>
          </a:stretch>
        </p:blipFill>
        <p:spPr>
          <a:xfrm>
            <a:off x="5746224" y="1006230"/>
            <a:ext cx="6049219" cy="5458587"/>
          </a:xfrm>
          <a:prstGeom prst="rect">
            <a:avLst/>
          </a:prstGeom>
        </p:spPr>
      </p:pic>
      <p:pic>
        <p:nvPicPr>
          <p:cNvPr id="22" name="Picture 21">
            <a:extLst>
              <a:ext uri="{FF2B5EF4-FFF2-40B4-BE49-F238E27FC236}">
                <a16:creationId xmlns:a16="http://schemas.microsoft.com/office/drawing/2014/main" id="{519A18CA-63B6-7655-6DE9-71D92B3263F1}"/>
              </a:ext>
            </a:extLst>
          </p:cNvPr>
          <p:cNvPicPr>
            <a:picLocks noChangeAspect="1"/>
          </p:cNvPicPr>
          <p:nvPr/>
        </p:nvPicPr>
        <p:blipFill>
          <a:blip r:embed="rId5"/>
          <a:stretch>
            <a:fillRect/>
          </a:stretch>
        </p:blipFill>
        <p:spPr>
          <a:xfrm>
            <a:off x="3436336" y="4354082"/>
            <a:ext cx="1731997" cy="2239368"/>
          </a:xfrm>
          <a:prstGeom prst="rect">
            <a:avLst/>
          </a:prstGeom>
        </p:spPr>
      </p:pic>
    </p:spTree>
    <p:extLst>
      <p:ext uri="{BB962C8B-B14F-4D97-AF65-F5344CB8AC3E}">
        <p14:creationId xmlns:p14="http://schemas.microsoft.com/office/powerpoint/2010/main" val="51021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F379-7D3E-AFD3-F91E-A96EB6C55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2973E-C574-F8AF-8487-1585653B64F6}"/>
              </a:ext>
            </a:extLst>
          </p:cNvPr>
          <p:cNvSpPr>
            <a:spLocks noGrp="1"/>
          </p:cNvSpPr>
          <p:nvPr>
            <p:ph type="title"/>
          </p:nvPr>
        </p:nvSpPr>
        <p:spPr/>
        <p:txBody>
          <a:bodyPr/>
          <a:lstStyle/>
          <a:p>
            <a:r>
              <a:rPr lang="en-GB">
                <a:latin typeface="Arial"/>
                <a:cs typeface="Arial"/>
              </a:rPr>
              <a:t>Principles of appropriate language</a:t>
            </a:r>
            <a:endParaRPr lang="en-GB"/>
          </a:p>
        </p:txBody>
      </p:sp>
      <p:pic>
        <p:nvPicPr>
          <p:cNvPr id="5" name="Picture 4" descr="A black and blue square with a black background&#10;&#10;AI-generated content may be incorrect.">
            <a:extLst>
              <a:ext uri="{FF2B5EF4-FFF2-40B4-BE49-F238E27FC236}">
                <a16:creationId xmlns:a16="http://schemas.microsoft.com/office/drawing/2014/main" id="{0763AE0D-CBAC-E1EE-91D2-68109165689E}"/>
              </a:ext>
            </a:extLst>
          </p:cNvPr>
          <p:cNvPicPr>
            <a:picLocks noChangeAspect="1"/>
          </p:cNvPicPr>
          <p:nvPr/>
        </p:nvPicPr>
        <p:blipFill>
          <a:blip r:embed="rId3"/>
          <a:stretch>
            <a:fillRect/>
          </a:stretch>
        </p:blipFill>
        <p:spPr>
          <a:xfrm>
            <a:off x="3114780" y="2161468"/>
            <a:ext cx="2919392" cy="2917861"/>
          </a:xfrm>
          <a:prstGeom prst="rect">
            <a:avLst/>
          </a:prstGeom>
        </p:spPr>
      </p:pic>
      <p:pic>
        <p:nvPicPr>
          <p:cNvPr id="7" name="Picture 6" descr="A purple square with black background&#10;&#10;AI-generated content may be incorrect.">
            <a:extLst>
              <a:ext uri="{FF2B5EF4-FFF2-40B4-BE49-F238E27FC236}">
                <a16:creationId xmlns:a16="http://schemas.microsoft.com/office/drawing/2014/main" id="{71A9B1D8-211E-1158-2E8E-9B6511DB0565}"/>
              </a:ext>
            </a:extLst>
          </p:cNvPr>
          <p:cNvPicPr>
            <a:picLocks noChangeAspect="1"/>
          </p:cNvPicPr>
          <p:nvPr/>
        </p:nvPicPr>
        <p:blipFill>
          <a:blip r:embed="rId4"/>
          <a:stretch>
            <a:fillRect/>
          </a:stretch>
        </p:blipFill>
        <p:spPr>
          <a:xfrm>
            <a:off x="6121541" y="2161468"/>
            <a:ext cx="2919391" cy="2917860"/>
          </a:xfrm>
          <a:prstGeom prst="rect">
            <a:avLst/>
          </a:prstGeom>
        </p:spPr>
      </p:pic>
      <p:pic>
        <p:nvPicPr>
          <p:cNvPr id="9" name="Picture 8" descr="A blue square with black background&#10;&#10;AI-generated content may be incorrect.">
            <a:extLst>
              <a:ext uri="{FF2B5EF4-FFF2-40B4-BE49-F238E27FC236}">
                <a16:creationId xmlns:a16="http://schemas.microsoft.com/office/drawing/2014/main" id="{360F6110-258B-C8B4-C40A-08B9D2BDF78C}"/>
              </a:ext>
            </a:extLst>
          </p:cNvPr>
          <p:cNvPicPr>
            <a:picLocks noChangeAspect="1"/>
          </p:cNvPicPr>
          <p:nvPr/>
        </p:nvPicPr>
        <p:blipFill>
          <a:blip r:embed="rId5"/>
          <a:stretch>
            <a:fillRect/>
          </a:stretch>
        </p:blipFill>
        <p:spPr>
          <a:xfrm>
            <a:off x="9152744" y="2161468"/>
            <a:ext cx="2919391" cy="2917860"/>
          </a:xfrm>
          <a:prstGeom prst="rect">
            <a:avLst/>
          </a:prstGeom>
        </p:spPr>
      </p:pic>
      <p:pic>
        <p:nvPicPr>
          <p:cNvPr id="11" name="Picture 10" descr="A blue square with black background&#10;&#10;AI-generated content may be incorrect.">
            <a:extLst>
              <a:ext uri="{FF2B5EF4-FFF2-40B4-BE49-F238E27FC236}">
                <a16:creationId xmlns:a16="http://schemas.microsoft.com/office/drawing/2014/main" id="{7241124C-0837-1C9B-F0A3-8055E0CFF0B3}"/>
              </a:ext>
            </a:extLst>
          </p:cNvPr>
          <p:cNvPicPr>
            <a:picLocks noChangeAspect="1"/>
          </p:cNvPicPr>
          <p:nvPr/>
        </p:nvPicPr>
        <p:blipFill>
          <a:blip r:embed="rId6"/>
          <a:stretch>
            <a:fillRect/>
          </a:stretch>
        </p:blipFill>
        <p:spPr>
          <a:xfrm>
            <a:off x="119865" y="2161468"/>
            <a:ext cx="2919391" cy="2917860"/>
          </a:xfrm>
          <a:prstGeom prst="rect">
            <a:avLst/>
          </a:prstGeom>
        </p:spPr>
      </p:pic>
      <p:sp>
        <p:nvSpPr>
          <p:cNvPr id="12" name="TextBox 11">
            <a:extLst>
              <a:ext uri="{FF2B5EF4-FFF2-40B4-BE49-F238E27FC236}">
                <a16:creationId xmlns:a16="http://schemas.microsoft.com/office/drawing/2014/main" id="{D42EF20D-1910-9F5F-79AB-8A7E94FB17A1}"/>
              </a:ext>
            </a:extLst>
          </p:cNvPr>
          <p:cNvSpPr txBox="1"/>
          <p:nvPr/>
        </p:nvSpPr>
        <p:spPr>
          <a:xfrm>
            <a:off x="9266524" y="2958678"/>
            <a:ext cx="2691830" cy="1323439"/>
          </a:xfrm>
          <a:prstGeom prst="rect">
            <a:avLst/>
          </a:prstGeom>
          <a:noFill/>
        </p:spPr>
        <p:txBody>
          <a:bodyPr wrap="square" rtlCol="0">
            <a:spAutoFit/>
          </a:bodyPr>
          <a:lstStyle/>
          <a:p>
            <a:pPr algn="ctr"/>
            <a:r>
              <a:rPr lang="en-GB" sz="4000">
                <a:latin typeface="Arial" panose="020B0604020202020204" pitchFamily="34" charset="0"/>
                <a:cs typeface="Arial" panose="020B0604020202020204" pitchFamily="34" charset="0"/>
              </a:rPr>
              <a:t>Effective reframing</a:t>
            </a:r>
          </a:p>
        </p:txBody>
      </p:sp>
      <p:sp>
        <p:nvSpPr>
          <p:cNvPr id="13" name="TextBox 12">
            <a:extLst>
              <a:ext uri="{FF2B5EF4-FFF2-40B4-BE49-F238E27FC236}">
                <a16:creationId xmlns:a16="http://schemas.microsoft.com/office/drawing/2014/main" id="{E19AE267-8AA3-2840-3DB2-ED8804F9B2C9}"/>
              </a:ext>
            </a:extLst>
          </p:cNvPr>
          <p:cNvSpPr txBox="1"/>
          <p:nvPr/>
        </p:nvSpPr>
        <p:spPr>
          <a:xfrm>
            <a:off x="3174860" y="2849406"/>
            <a:ext cx="2832900" cy="1323439"/>
          </a:xfrm>
          <a:prstGeom prst="rect">
            <a:avLst/>
          </a:prstGeom>
          <a:noFill/>
        </p:spPr>
        <p:txBody>
          <a:bodyPr wrap="square" rtlCol="0">
            <a:spAutoFit/>
          </a:bodyPr>
          <a:lstStyle/>
          <a:p>
            <a:pPr algn="ctr"/>
            <a:r>
              <a:rPr lang="en-GB" sz="4000">
                <a:latin typeface="Arial" panose="020B0604020202020204" pitchFamily="34" charset="0"/>
                <a:cs typeface="Arial" panose="020B0604020202020204" pitchFamily="34" charset="0"/>
              </a:rPr>
              <a:t>Name the crime</a:t>
            </a:r>
          </a:p>
        </p:txBody>
      </p:sp>
      <p:sp>
        <p:nvSpPr>
          <p:cNvPr id="14" name="TextBox 13">
            <a:extLst>
              <a:ext uri="{FF2B5EF4-FFF2-40B4-BE49-F238E27FC236}">
                <a16:creationId xmlns:a16="http://schemas.microsoft.com/office/drawing/2014/main" id="{5E37E567-9265-739C-F773-03CAD2662F83}"/>
              </a:ext>
            </a:extLst>
          </p:cNvPr>
          <p:cNvSpPr txBox="1"/>
          <p:nvPr/>
        </p:nvSpPr>
        <p:spPr>
          <a:xfrm>
            <a:off x="6235321" y="2849407"/>
            <a:ext cx="2691830" cy="1938992"/>
          </a:xfrm>
          <a:prstGeom prst="rect">
            <a:avLst/>
          </a:prstGeom>
          <a:noFill/>
        </p:spPr>
        <p:txBody>
          <a:bodyPr wrap="square" rtlCol="0">
            <a:spAutoFit/>
          </a:bodyPr>
          <a:lstStyle/>
          <a:p>
            <a:pPr algn="ctr"/>
            <a:r>
              <a:rPr lang="en-GB" sz="4000">
                <a:latin typeface="Arial" panose="020B0604020202020204" pitchFamily="34" charset="0"/>
                <a:cs typeface="Arial" panose="020B0604020202020204" pitchFamily="34" charset="0"/>
              </a:rPr>
              <a:t>Use the active voice</a:t>
            </a:r>
          </a:p>
        </p:txBody>
      </p:sp>
      <p:sp>
        <p:nvSpPr>
          <p:cNvPr id="15" name="TextBox 14">
            <a:extLst>
              <a:ext uri="{FF2B5EF4-FFF2-40B4-BE49-F238E27FC236}">
                <a16:creationId xmlns:a16="http://schemas.microsoft.com/office/drawing/2014/main" id="{7FF39DF5-9D11-07FA-A535-37E8DD1A761D}"/>
              </a:ext>
            </a:extLst>
          </p:cNvPr>
          <p:cNvSpPr txBox="1"/>
          <p:nvPr/>
        </p:nvSpPr>
        <p:spPr>
          <a:xfrm>
            <a:off x="119865" y="2849407"/>
            <a:ext cx="2881134" cy="1938992"/>
          </a:xfrm>
          <a:prstGeom prst="rect">
            <a:avLst/>
          </a:prstGeom>
          <a:noFill/>
        </p:spPr>
        <p:txBody>
          <a:bodyPr wrap="square" rtlCol="0">
            <a:spAutoFit/>
          </a:bodyPr>
          <a:lstStyle/>
          <a:p>
            <a:pPr algn="ctr"/>
            <a:r>
              <a:rPr lang="en-GB" sz="4000">
                <a:latin typeface="Arial" panose="020B0604020202020204" pitchFamily="34" charset="0"/>
                <a:cs typeface="Arial" panose="020B0604020202020204" pitchFamily="34" charset="0"/>
              </a:rPr>
              <a:t>Avoid victim blaming</a:t>
            </a:r>
          </a:p>
        </p:txBody>
      </p:sp>
      <p:sp>
        <p:nvSpPr>
          <p:cNvPr id="18" name="TextBox 17">
            <a:extLst>
              <a:ext uri="{FF2B5EF4-FFF2-40B4-BE49-F238E27FC236}">
                <a16:creationId xmlns:a16="http://schemas.microsoft.com/office/drawing/2014/main" id="{8F766BC0-EA30-E2F2-70DC-B085F292644F}"/>
              </a:ext>
            </a:extLst>
          </p:cNvPr>
          <p:cNvSpPr txBox="1"/>
          <p:nvPr/>
        </p:nvSpPr>
        <p:spPr>
          <a:xfrm>
            <a:off x="4727212" y="6031210"/>
            <a:ext cx="7344923"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hlinkClick r:id="rId7"/>
              </a:rPr>
              <a:t>Gloucestershire OPCC - Words Matter 2025</a:t>
            </a:r>
            <a:endParaRPr lang="en-GB"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098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8195" y="527594"/>
            <a:ext cx="10735611" cy="5272609"/>
          </a:xfrm>
          <a:custGeom>
            <a:avLst/>
            <a:gdLst/>
            <a:ahLst/>
            <a:cxnLst/>
            <a:rect l="l" t="t" r="r" b="b"/>
            <a:pathLst>
              <a:path w="16103416" h="7908914">
                <a:moveTo>
                  <a:pt x="0" y="0"/>
                </a:moveTo>
                <a:lnTo>
                  <a:pt x="16103416" y="0"/>
                </a:lnTo>
                <a:lnTo>
                  <a:pt x="16103416" y="7908914"/>
                </a:lnTo>
                <a:lnTo>
                  <a:pt x="0" y="7908914"/>
                </a:lnTo>
                <a:lnTo>
                  <a:pt x="0" y="0"/>
                </a:lnTo>
                <a:close/>
              </a:path>
            </a:pathLst>
          </a:custGeom>
          <a:blipFill>
            <a:blip r:embed="rId3"/>
            <a:stretch>
              <a:fillRect t="-54159" b="-49772"/>
            </a:stretch>
          </a:blipFill>
        </p:spPr>
        <p:txBody>
          <a:bodyPr/>
          <a:lstStyle/>
          <a:p>
            <a:endParaRPr lang="en-GB"/>
          </a:p>
        </p:txBody>
      </p:sp>
      <p:sp>
        <p:nvSpPr>
          <p:cNvPr id="4" name="Freeform 4"/>
          <p:cNvSpPr/>
          <p:nvPr/>
        </p:nvSpPr>
        <p:spPr>
          <a:xfrm>
            <a:off x="8639062" y="3516273"/>
            <a:ext cx="356953" cy="426242"/>
          </a:xfrm>
          <a:custGeom>
            <a:avLst/>
            <a:gdLst/>
            <a:ahLst/>
            <a:cxnLst/>
            <a:rect l="l" t="t" r="r" b="b"/>
            <a:pathLst>
              <a:path w="535429" h="639363">
                <a:moveTo>
                  <a:pt x="0" y="0"/>
                </a:moveTo>
                <a:lnTo>
                  <a:pt x="535428" y="0"/>
                </a:lnTo>
                <a:lnTo>
                  <a:pt x="535428" y="639363"/>
                </a:lnTo>
                <a:lnTo>
                  <a:pt x="0" y="639363"/>
                </a:lnTo>
                <a:lnTo>
                  <a:pt x="0" y="0"/>
                </a:lnTo>
                <a:close/>
              </a:path>
            </a:pathLst>
          </a:custGeom>
          <a:blipFill>
            <a:blip r:embed="rId4"/>
            <a:stretch>
              <a:fillRect/>
            </a:stretch>
          </a:blipFill>
        </p:spPr>
        <p:txBody>
          <a:bodyPr/>
          <a:lstStyle/>
          <a:p>
            <a:endParaRPr lang="en-GB"/>
          </a:p>
        </p:txBody>
      </p:sp>
      <p:sp>
        <p:nvSpPr>
          <p:cNvPr id="5" name="Freeform 5"/>
          <p:cNvSpPr/>
          <p:nvPr/>
        </p:nvSpPr>
        <p:spPr>
          <a:xfrm>
            <a:off x="8937895" y="3901383"/>
            <a:ext cx="2101859" cy="1991511"/>
          </a:xfrm>
          <a:custGeom>
            <a:avLst/>
            <a:gdLst/>
            <a:ahLst/>
            <a:cxnLst/>
            <a:rect l="l" t="t" r="r" b="b"/>
            <a:pathLst>
              <a:path w="3152788" h="2987266">
                <a:moveTo>
                  <a:pt x="0" y="0"/>
                </a:moveTo>
                <a:lnTo>
                  <a:pt x="3152787" y="0"/>
                </a:lnTo>
                <a:lnTo>
                  <a:pt x="3152787" y="2987266"/>
                </a:lnTo>
                <a:lnTo>
                  <a:pt x="0" y="29872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0714705" y="4198888"/>
            <a:ext cx="1168497" cy="1973313"/>
          </a:xfrm>
          <a:custGeom>
            <a:avLst/>
            <a:gdLst/>
            <a:ahLst/>
            <a:cxnLst/>
            <a:rect l="l" t="t" r="r" b="b"/>
            <a:pathLst>
              <a:path w="1752746" h="2959969">
                <a:moveTo>
                  <a:pt x="0" y="0"/>
                </a:moveTo>
                <a:lnTo>
                  <a:pt x="1752746" y="0"/>
                </a:lnTo>
                <a:lnTo>
                  <a:pt x="1752746" y="2959969"/>
                </a:lnTo>
                <a:lnTo>
                  <a:pt x="0" y="2959969"/>
                </a:lnTo>
                <a:lnTo>
                  <a:pt x="0" y="0"/>
                </a:lnTo>
                <a:close/>
              </a:path>
            </a:pathLst>
          </a:custGeom>
          <a:blipFill>
            <a:blip r:embed="rId7"/>
            <a:stretch>
              <a:fillRect/>
            </a:stretch>
          </a:blipFill>
        </p:spPr>
        <p:txBody>
          <a:bodyPr/>
          <a:lstStyle/>
          <a:p>
            <a:endParaRPr lang="en-GB"/>
          </a:p>
        </p:txBody>
      </p:sp>
      <p:sp>
        <p:nvSpPr>
          <p:cNvPr id="29" name="TextBox 28">
            <a:extLst>
              <a:ext uri="{FF2B5EF4-FFF2-40B4-BE49-F238E27FC236}">
                <a16:creationId xmlns:a16="http://schemas.microsoft.com/office/drawing/2014/main" id="{5C3AB640-560D-967E-B23C-A40CEF4F7B67}"/>
              </a:ext>
            </a:extLst>
          </p:cNvPr>
          <p:cNvSpPr txBox="1"/>
          <p:nvPr/>
        </p:nvSpPr>
        <p:spPr>
          <a:xfrm>
            <a:off x="1060361" y="1057797"/>
            <a:ext cx="8620814" cy="3707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800" b="1">
                <a:latin typeface="Arial" panose="020B0604020202020204" pitchFamily="34" charset="0"/>
                <a:cs typeface="Arial" panose="020B0604020202020204" pitchFamily="34" charset="0"/>
              </a:rPr>
              <a:t>Today we will…</a:t>
            </a:r>
          </a:p>
          <a:p>
            <a:pPr>
              <a:lnSpc>
                <a:spcPct val="90000"/>
              </a:lnSpc>
              <a:spcBef>
                <a:spcPts val="1000"/>
              </a:spcBef>
            </a:pPr>
            <a:endParaRPr lang="en-GB" sz="2800" b="1">
              <a:latin typeface="Arial" panose="020B0604020202020204" pitchFamily="34" charset="0"/>
              <a:cs typeface="Arial" panose="020B0604020202020204" pitchFamily="34" charset="0"/>
            </a:endParaRPr>
          </a:p>
          <a:p>
            <a:pPr marL="285750" indent="-285750">
              <a:lnSpc>
                <a:spcPct val="90000"/>
              </a:lnSpc>
              <a:spcBef>
                <a:spcPts val="1000"/>
              </a:spcBef>
              <a:buFont typeface="Arial"/>
              <a:buChar char="•"/>
            </a:pPr>
            <a:r>
              <a:rPr lang="en-GB" sz="2800">
                <a:latin typeface="Arial" panose="020B0604020202020204" pitchFamily="34" charset="0"/>
                <a:cs typeface="Arial" panose="020B0604020202020204" pitchFamily="34" charset="0"/>
              </a:rPr>
              <a:t>Explore </a:t>
            </a:r>
            <a:r>
              <a:rPr lang="en-US" sz="2800">
                <a:latin typeface="Arial" panose="020B0604020202020204" pitchFamily="34" charset="0"/>
                <a:cs typeface="Arial" panose="020B0604020202020204" pitchFamily="34" charset="0"/>
              </a:rPr>
              <a:t>child exploitation: including child sexual, criminal and financial exploitation</a:t>
            </a:r>
          </a:p>
          <a:p>
            <a:pPr marL="285750" indent="-285750">
              <a:lnSpc>
                <a:spcPct val="90000"/>
              </a:lnSpc>
              <a:spcBef>
                <a:spcPts val="1000"/>
              </a:spcBef>
              <a:buFont typeface="Arial"/>
              <a:buChar char="•"/>
            </a:pPr>
            <a:r>
              <a:rPr lang="en-GB" sz="2800">
                <a:latin typeface="Arial" panose="020B0604020202020204" pitchFamily="34" charset="0"/>
                <a:cs typeface="Arial" panose="020B0604020202020204" pitchFamily="34" charset="0"/>
              </a:rPr>
              <a:t>Consider the scale of the issue and </a:t>
            </a:r>
            <a:br>
              <a:rPr lang="en-GB" sz="2800">
                <a:latin typeface="Arial" panose="020B0604020202020204" pitchFamily="34" charset="0"/>
                <a:cs typeface="Arial" panose="020B0604020202020204" pitchFamily="34" charset="0"/>
              </a:rPr>
            </a:br>
            <a:r>
              <a:rPr lang="en-GB" sz="2800">
                <a:latin typeface="Arial" panose="020B0604020202020204" pitchFamily="34" charset="0"/>
                <a:cs typeface="Arial" panose="020B0604020202020204" pitchFamily="34" charset="0"/>
              </a:rPr>
              <a:t>responses</a:t>
            </a:r>
          </a:p>
          <a:p>
            <a:pPr marL="285750" indent="-285750">
              <a:lnSpc>
                <a:spcPct val="90000"/>
              </a:lnSpc>
              <a:spcBef>
                <a:spcPts val="1000"/>
              </a:spcBef>
              <a:buFont typeface="Arial"/>
              <a:buChar char="•"/>
            </a:pPr>
            <a:r>
              <a:rPr lang="en-GB" sz="2800">
                <a:latin typeface="Arial" panose="020B0604020202020204" pitchFamily="34" charset="0"/>
                <a:cs typeface="Arial" panose="020B0604020202020204" pitchFamily="34" charset="0"/>
              </a:rPr>
              <a:t>Centre our work in young people’s voice &amp; experience</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57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iagram&#10;&#10;Description automatically generated">
            <a:extLst>
              <a:ext uri="{FF2B5EF4-FFF2-40B4-BE49-F238E27FC236}">
                <a16:creationId xmlns:a16="http://schemas.microsoft.com/office/drawing/2014/main" id="{E353DF9C-9485-C52F-A5A4-2DC12FF06AE4}"/>
              </a:ext>
            </a:extLst>
          </p:cNvPr>
          <p:cNvPicPr>
            <a:picLocks noChangeAspect="1"/>
          </p:cNvPicPr>
          <p:nvPr/>
        </p:nvPicPr>
        <p:blipFill>
          <a:blip r:embed="rId3"/>
          <a:stretch>
            <a:fillRect/>
          </a:stretch>
        </p:blipFill>
        <p:spPr>
          <a:xfrm>
            <a:off x="6695278" y="1117977"/>
            <a:ext cx="5240349" cy="5101661"/>
          </a:xfrm>
          <a:prstGeom prst="rect">
            <a:avLst/>
          </a:prstGeom>
        </p:spPr>
      </p:pic>
      <p:sp>
        <p:nvSpPr>
          <p:cNvPr id="4" name="TextBox 3">
            <a:extLst>
              <a:ext uri="{FF2B5EF4-FFF2-40B4-BE49-F238E27FC236}">
                <a16:creationId xmlns:a16="http://schemas.microsoft.com/office/drawing/2014/main" id="{E75C5421-EB5C-0191-190B-315F8FF6CA9A}"/>
              </a:ext>
            </a:extLst>
          </p:cNvPr>
          <p:cNvSpPr txBox="1"/>
          <p:nvPr/>
        </p:nvSpPr>
        <p:spPr>
          <a:xfrm>
            <a:off x="6026363" y="6279602"/>
            <a:ext cx="5240349" cy="477519"/>
          </a:xfrm>
          <a:prstGeom prst="rect">
            <a:avLst/>
          </a:prstGeom>
          <a:noFill/>
        </p:spPr>
        <p:txBody>
          <a:bodyPr wrap="square" numCol="1" spcCol="360000" rtlCol="0">
            <a:noAutofit/>
          </a:bodyPr>
          <a:lstStyle/>
          <a:p>
            <a:pPr>
              <a:spcBef>
                <a:spcPts val="1092"/>
              </a:spcBef>
              <a:spcAft>
                <a:spcPts val="1092"/>
              </a:spcAft>
            </a:pPr>
            <a:r>
              <a:rPr lang="en-GB" sz="2183" b="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https://tce.researchinpractice.org.uk/</a:t>
            </a:r>
            <a:r>
              <a:rPr lang="en-GB" sz="2183" b="1">
                <a:latin typeface="Arial" panose="020B0604020202020204" pitchFamily="34" charset="0"/>
                <a:cs typeface="Arial" panose="020B0604020202020204" pitchFamily="34" charset="0"/>
              </a:rPr>
              <a:t> </a:t>
            </a:r>
          </a:p>
          <a:p>
            <a:pPr>
              <a:spcBef>
                <a:spcPts val="1092"/>
              </a:spcBef>
              <a:spcAft>
                <a:spcPts val="1092"/>
              </a:spcAft>
            </a:pPr>
            <a:endParaRPr lang="en-GB" sz="2183"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6510C3-B81D-C4A0-86FE-3DCF89AE4EBC}"/>
              </a:ext>
            </a:extLst>
          </p:cNvPr>
          <p:cNvSpPr txBox="1"/>
          <p:nvPr/>
        </p:nvSpPr>
        <p:spPr>
          <a:xfrm>
            <a:off x="188334" y="152154"/>
            <a:ext cx="11681774" cy="965823"/>
          </a:xfrm>
          <a:prstGeom prst="rect">
            <a:avLst/>
          </a:prstGeom>
          <a:noFill/>
        </p:spPr>
        <p:txBody>
          <a:bodyPr wrap="square" numCol="1" spcCol="360000" rtlCol="0">
            <a:noAutofit/>
          </a:bodyPr>
          <a:lstStyle/>
          <a:p>
            <a:pPr>
              <a:spcBef>
                <a:spcPts val="1092"/>
              </a:spcBef>
              <a:spcAft>
                <a:spcPts val="1092"/>
              </a:spcAft>
            </a:pPr>
            <a:r>
              <a:rPr lang="en-GB" sz="4000" b="1">
                <a:latin typeface="Arial" panose="020B0604020202020204" pitchFamily="34" charset="0"/>
                <a:cs typeface="Arial" panose="020B0604020202020204" pitchFamily="34" charset="0"/>
              </a:rPr>
              <a:t>Multi-agency Practice Principles for responding to child exploitation </a:t>
            </a:r>
          </a:p>
          <a:p>
            <a:pPr>
              <a:spcBef>
                <a:spcPts val="1092"/>
              </a:spcBef>
              <a:spcAft>
                <a:spcPts val="1092"/>
              </a:spcAft>
            </a:pPr>
            <a:r>
              <a:rPr lang="en-GB" sz="4000" b="1">
                <a:latin typeface="Arial" panose="020B0604020202020204" pitchFamily="34" charset="0"/>
                <a:cs typeface="Arial" panose="020B0604020202020204" pitchFamily="34" charset="0"/>
              </a:rPr>
              <a:t>and extra-familial harm </a:t>
            </a:r>
          </a:p>
        </p:txBody>
      </p:sp>
      <p:pic>
        <p:nvPicPr>
          <p:cNvPr id="7" name="Graphic 6" descr="Camera with solid fill">
            <a:extLst>
              <a:ext uri="{FF2B5EF4-FFF2-40B4-BE49-F238E27FC236}">
                <a16:creationId xmlns:a16="http://schemas.microsoft.com/office/drawing/2014/main" id="{0F4DBD0B-A7D1-F209-802A-8827F40F1F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51239" y="5799341"/>
            <a:ext cx="960523" cy="960523"/>
          </a:xfrm>
          <a:prstGeom prst="rect">
            <a:avLst/>
          </a:prstGeom>
        </p:spPr>
      </p:pic>
      <p:sp>
        <p:nvSpPr>
          <p:cNvPr id="3" name="Rectangle 2">
            <a:extLst>
              <a:ext uri="{FF2B5EF4-FFF2-40B4-BE49-F238E27FC236}">
                <a16:creationId xmlns:a16="http://schemas.microsoft.com/office/drawing/2014/main" id="{BF4E2769-2F36-1428-E98C-AD1FCAB45578}"/>
              </a:ext>
            </a:extLst>
          </p:cNvPr>
          <p:cNvSpPr/>
          <p:nvPr/>
        </p:nvSpPr>
        <p:spPr>
          <a:xfrm>
            <a:off x="180238" y="4622809"/>
            <a:ext cx="4153257" cy="208303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Text&#10;&#10;Description automatically generated">
            <a:extLst>
              <a:ext uri="{FF2B5EF4-FFF2-40B4-BE49-F238E27FC236}">
                <a16:creationId xmlns:a16="http://schemas.microsoft.com/office/drawing/2014/main" id="{7707ABDD-AB49-131E-958A-A32240F33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373" y="4968198"/>
            <a:ext cx="3773957" cy="1550163"/>
          </a:xfrm>
          <a:prstGeom prst="rect">
            <a:avLst/>
          </a:prstGeom>
        </p:spPr>
      </p:pic>
    </p:spTree>
    <p:extLst>
      <p:ext uri="{BB962C8B-B14F-4D97-AF65-F5344CB8AC3E}">
        <p14:creationId xmlns:p14="http://schemas.microsoft.com/office/powerpoint/2010/main" val="3937068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9E9C"/>
        </a:solidFill>
        <a:effectLst/>
      </p:bgPr>
    </p:bg>
    <p:spTree>
      <p:nvGrpSpPr>
        <p:cNvPr id="1" name=""/>
        <p:cNvGrpSpPr/>
        <p:nvPr/>
      </p:nvGrpSpPr>
      <p:grpSpPr>
        <a:xfrm>
          <a:off x="0" y="0"/>
          <a:ext cx="0" cy="0"/>
          <a:chOff x="0" y="0"/>
          <a:chExt cx="0" cy="0"/>
        </a:xfrm>
      </p:grpSpPr>
      <p:grpSp>
        <p:nvGrpSpPr>
          <p:cNvPr id="2" name="Group 2"/>
          <p:cNvGrpSpPr/>
          <p:nvPr/>
        </p:nvGrpSpPr>
        <p:grpSpPr>
          <a:xfrm>
            <a:off x="1815020" y="326454"/>
            <a:ext cx="8561960" cy="5735049"/>
            <a:chOff x="-4" y="0"/>
            <a:chExt cx="17123919" cy="11470099"/>
          </a:xfrm>
        </p:grpSpPr>
        <p:sp>
          <p:nvSpPr>
            <p:cNvPr id="3" name="Freeform 3"/>
            <p:cNvSpPr/>
            <p:nvPr/>
          </p:nvSpPr>
          <p:spPr>
            <a:xfrm>
              <a:off x="0" y="0"/>
              <a:ext cx="17123915" cy="11470099"/>
            </a:xfrm>
            <a:custGeom>
              <a:avLst/>
              <a:gdLst/>
              <a:ahLst/>
              <a:cxnLst/>
              <a:rect l="l" t="t" r="r" b="b"/>
              <a:pathLst>
                <a:path w="17123915" h="11470099">
                  <a:moveTo>
                    <a:pt x="0" y="0"/>
                  </a:moveTo>
                  <a:lnTo>
                    <a:pt x="17123915" y="0"/>
                  </a:lnTo>
                  <a:lnTo>
                    <a:pt x="17123915" y="11470099"/>
                  </a:lnTo>
                  <a:lnTo>
                    <a:pt x="0" y="114700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latin typeface="Arial" panose="020B0604020202020204" pitchFamily="34" charset="0"/>
                <a:cs typeface="Arial" panose="020B0604020202020204" pitchFamily="34" charset="0"/>
              </a:endParaRPr>
            </a:p>
          </p:txBody>
        </p:sp>
        <p:sp>
          <p:nvSpPr>
            <p:cNvPr id="4" name="TextBox 4"/>
            <p:cNvSpPr txBox="1"/>
            <p:nvPr/>
          </p:nvSpPr>
          <p:spPr>
            <a:xfrm>
              <a:off x="-4" y="4786782"/>
              <a:ext cx="5611614" cy="181639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34"/>
                </a:lnSpc>
                <a:spcBef>
                  <a:spcPct val="0"/>
                </a:spcBef>
              </a:pPr>
              <a:r>
                <a:rPr lang="en-US" sz="2667">
                  <a:solidFill>
                    <a:srgbClr val="FFFFFF"/>
                  </a:solidFill>
                  <a:latin typeface="Arial" panose="020B0604020202020204" pitchFamily="34" charset="0"/>
                  <a:ea typeface="BentonSans 1"/>
                  <a:cs typeface="Arial" panose="020B0604020202020204" pitchFamily="34" charset="0"/>
                  <a:sym typeface="BentonSans 1"/>
                </a:rPr>
                <a:t>Safeguarding </a:t>
              </a:r>
            </a:p>
            <a:p>
              <a:pPr algn="ctr">
                <a:lnSpc>
                  <a:spcPts val="3734"/>
                </a:lnSpc>
                <a:spcBef>
                  <a:spcPct val="0"/>
                </a:spcBef>
              </a:pPr>
              <a:r>
                <a:rPr lang="en-US" sz="2667">
                  <a:solidFill>
                    <a:srgbClr val="FFFFFF"/>
                  </a:solidFill>
                  <a:latin typeface="Arial" panose="020B0604020202020204" pitchFamily="34" charset="0"/>
                  <a:ea typeface="BentonSans 1"/>
                  <a:cs typeface="Arial" panose="020B0604020202020204" pitchFamily="34" charset="0"/>
                  <a:sym typeface="BentonSans 1"/>
                </a:rPr>
                <a:t>Process</a:t>
              </a:r>
            </a:p>
          </p:txBody>
        </p:sp>
        <p:sp>
          <p:nvSpPr>
            <p:cNvPr id="5" name="TextBox 5"/>
            <p:cNvSpPr txBox="1"/>
            <p:nvPr/>
          </p:nvSpPr>
          <p:spPr>
            <a:xfrm>
              <a:off x="11887899" y="4786782"/>
              <a:ext cx="4429820" cy="181639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34"/>
                </a:lnSpc>
                <a:spcBef>
                  <a:spcPct val="0"/>
                </a:spcBef>
              </a:pPr>
              <a:r>
                <a:rPr lang="en-US" sz="2667">
                  <a:solidFill>
                    <a:srgbClr val="FFFFFF"/>
                  </a:solidFill>
                  <a:latin typeface="Arial" panose="020B0604020202020204" pitchFamily="34" charset="0"/>
                  <a:ea typeface="BentonSans 1"/>
                  <a:cs typeface="Arial" panose="020B0604020202020204" pitchFamily="34" charset="0"/>
                  <a:sym typeface="BentonSans 1"/>
                </a:rPr>
                <a:t>Disruption </a:t>
              </a:r>
            </a:p>
            <a:p>
              <a:pPr algn="ctr">
                <a:lnSpc>
                  <a:spcPts val="3734"/>
                </a:lnSpc>
                <a:spcBef>
                  <a:spcPct val="0"/>
                </a:spcBef>
              </a:pPr>
              <a:r>
                <a:rPr lang="en-US" sz="2667">
                  <a:solidFill>
                    <a:srgbClr val="FFFFFF"/>
                  </a:solidFill>
                  <a:latin typeface="Arial" panose="020B0604020202020204" pitchFamily="34" charset="0"/>
                  <a:ea typeface="BentonSans 1"/>
                  <a:cs typeface="Arial" panose="020B0604020202020204" pitchFamily="34" charset="0"/>
                  <a:sym typeface="BentonSans 1"/>
                </a:rPr>
                <a:t>Measures</a:t>
              </a:r>
            </a:p>
          </p:txBody>
        </p:sp>
        <p:sp>
          <p:nvSpPr>
            <p:cNvPr id="6" name="TextBox 6"/>
            <p:cNvSpPr txBox="1"/>
            <p:nvPr/>
          </p:nvSpPr>
          <p:spPr>
            <a:xfrm>
              <a:off x="5943948" y="4786926"/>
              <a:ext cx="5611614" cy="283633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34"/>
                </a:lnSpc>
                <a:spcBef>
                  <a:spcPct val="0"/>
                </a:spcBef>
              </a:pPr>
              <a:r>
                <a:rPr lang="en-US" sz="2667">
                  <a:solidFill>
                    <a:srgbClr val="FFFFFF"/>
                  </a:solidFill>
                  <a:latin typeface="Arial" panose="020B0604020202020204" pitchFamily="34" charset="0"/>
                  <a:ea typeface="BentonSans 1"/>
                  <a:cs typeface="Arial" panose="020B0604020202020204" pitchFamily="34" charset="0"/>
                  <a:sym typeface="BentonSans 1"/>
                </a:rPr>
                <a:t>Effective prevention &amp; protection </a:t>
              </a:r>
            </a:p>
          </p:txBody>
        </p:sp>
      </p:grpSp>
      <p:sp>
        <p:nvSpPr>
          <p:cNvPr id="7" name="Freeform 7"/>
          <p:cNvSpPr/>
          <p:nvPr/>
        </p:nvSpPr>
        <p:spPr>
          <a:xfrm>
            <a:off x="-277406" y="6397246"/>
            <a:ext cx="12469406" cy="557109"/>
          </a:xfrm>
          <a:custGeom>
            <a:avLst/>
            <a:gdLst/>
            <a:ahLst/>
            <a:cxnLst/>
            <a:rect l="l" t="t" r="r" b="b"/>
            <a:pathLst>
              <a:path w="18704109" h="835664">
                <a:moveTo>
                  <a:pt x="0" y="0"/>
                </a:moveTo>
                <a:lnTo>
                  <a:pt x="18704109" y="0"/>
                </a:lnTo>
                <a:lnTo>
                  <a:pt x="18704109" y="835664"/>
                </a:lnTo>
                <a:lnTo>
                  <a:pt x="0" y="835664"/>
                </a:lnTo>
                <a:lnTo>
                  <a:pt x="0" y="0"/>
                </a:lnTo>
                <a:close/>
              </a:path>
            </a:pathLst>
          </a:custGeom>
          <a:blipFill>
            <a:blip r:embed="rId5"/>
            <a:stretch>
              <a:fillRect l="-18043" t="-1329871" r="-2645" b="-37098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A37D-DB95-5CEE-1A29-E17F57D3656F}"/>
              </a:ext>
            </a:extLst>
          </p:cNvPr>
          <p:cNvSpPr>
            <a:spLocks noGrp="1"/>
          </p:cNvSpPr>
          <p:nvPr>
            <p:ph type="title"/>
          </p:nvPr>
        </p:nvSpPr>
        <p:spPr/>
        <p:txBody>
          <a:bodyPr/>
          <a:lstStyle/>
          <a:p>
            <a:r>
              <a:rPr lang="en-GB"/>
              <a:t>Influencing national responses</a:t>
            </a:r>
          </a:p>
        </p:txBody>
      </p:sp>
      <p:sp>
        <p:nvSpPr>
          <p:cNvPr id="3" name="Text Placeholder 2">
            <a:extLst>
              <a:ext uri="{FF2B5EF4-FFF2-40B4-BE49-F238E27FC236}">
                <a16:creationId xmlns:a16="http://schemas.microsoft.com/office/drawing/2014/main" id="{0ADF5C09-D02B-8394-47E1-B5E8F2F5630E}"/>
              </a:ext>
            </a:extLst>
          </p:cNvPr>
          <p:cNvSpPr>
            <a:spLocks noGrp="1"/>
          </p:cNvSpPr>
          <p:nvPr>
            <p:ph type="body" idx="1"/>
          </p:nvPr>
        </p:nvSpPr>
        <p:spPr>
          <a:xfrm>
            <a:off x="399495" y="1287602"/>
            <a:ext cx="11370782" cy="823912"/>
          </a:xfrm>
        </p:spPr>
        <p:txBody>
          <a:bodyPr>
            <a:normAutofit/>
          </a:bodyPr>
          <a:lstStyle/>
          <a:p>
            <a:r>
              <a:rPr lang="en-GB" sz="2000" b="0"/>
              <a:t>The Children’s Society continue to campaign publicly and influence behind the scenes for better national and local responses to all forms of child exploitation.</a:t>
            </a:r>
          </a:p>
        </p:txBody>
      </p:sp>
      <p:grpSp>
        <p:nvGrpSpPr>
          <p:cNvPr id="7" name="Group 6">
            <a:extLst>
              <a:ext uri="{FF2B5EF4-FFF2-40B4-BE49-F238E27FC236}">
                <a16:creationId xmlns:a16="http://schemas.microsoft.com/office/drawing/2014/main" id="{1BD8C3A6-5C22-AB8E-CA2C-FED2B7B19991}"/>
              </a:ext>
            </a:extLst>
          </p:cNvPr>
          <p:cNvGrpSpPr/>
          <p:nvPr/>
        </p:nvGrpSpPr>
        <p:grpSpPr>
          <a:xfrm>
            <a:off x="1137922" y="2363928"/>
            <a:ext cx="2512372" cy="2382559"/>
            <a:chOff x="548825" y="1857723"/>
            <a:chExt cx="2156599" cy="2160000"/>
          </a:xfrm>
        </p:grpSpPr>
        <p:pic>
          <p:nvPicPr>
            <p:cNvPr id="8" name="Picture 7" descr="A orange circle with black background&#10;&#10;Description automatically generated">
              <a:extLst>
                <a:ext uri="{FF2B5EF4-FFF2-40B4-BE49-F238E27FC236}">
                  <a16:creationId xmlns:a16="http://schemas.microsoft.com/office/drawing/2014/main" id="{1AEBB5B3-E109-A80F-899F-1D4C416C6043}"/>
                </a:ext>
              </a:extLst>
            </p:cNvPr>
            <p:cNvPicPr>
              <a:picLocks noChangeAspect="1"/>
            </p:cNvPicPr>
            <p:nvPr/>
          </p:nvPicPr>
          <p:blipFill>
            <a:blip r:embed="rId3"/>
            <a:stretch>
              <a:fillRect/>
            </a:stretch>
          </p:blipFill>
          <p:spPr>
            <a:xfrm>
              <a:off x="548825" y="1857723"/>
              <a:ext cx="2156599" cy="2160000"/>
            </a:xfrm>
            <a:prstGeom prst="rect">
              <a:avLst/>
            </a:prstGeom>
          </p:spPr>
        </p:pic>
        <p:sp>
          <p:nvSpPr>
            <p:cNvPr id="9" name="TextBox 3">
              <a:extLst>
                <a:ext uri="{FF2B5EF4-FFF2-40B4-BE49-F238E27FC236}">
                  <a16:creationId xmlns:a16="http://schemas.microsoft.com/office/drawing/2014/main" id="{378A1B88-4472-B80F-6E45-6FB3CE4689FA}"/>
                </a:ext>
              </a:extLst>
            </p:cNvPr>
            <p:cNvSpPr txBox="1"/>
            <p:nvPr/>
          </p:nvSpPr>
          <p:spPr>
            <a:xfrm>
              <a:off x="612530" y="2341176"/>
              <a:ext cx="2029189" cy="11998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rgbClr val="FFFFFF"/>
                  </a:solidFill>
                  <a:effectLst/>
                  <a:uLnTx/>
                  <a:uFillTx/>
                  <a:latin typeface="Arial"/>
                  <a:cs typeface="Arial"/>
                </a:rPr>
                <a:t>Financial exploitation </a:t>
              </a:r>
              <a:r>
                <a:rPr lang="en-GB" sz="2000">
                  <a:solidFill>
                    <a:srgbClr val="FFFFFF"/>
                  </a:solidFill>
                  <a:latin typeface="Arial"/>
                  <a:cs typeface="Arial"/>
                </a:rPr>
                <a:t>included in </a:t>
              </a:r>
              <a:r>
                <a:rPr kumimoji="0" lang="en-GB" sz="2000" i="0" u="none" strike="noStrike" kern="1200" cap="none" spc="0" normalizeH="0" baseline="0" noProof="0">
                  <a:ln>
                    <a:noFill/>
                  </a:ln>
                  <a:solidFill>
                    <a:srgbClr val="FFFFFF"/>
                  </a:solidFill>
                  <a:effectLst/>
                  <a:uLnTx/>
                  <a:uFillTx/>
                  <a:latin typeface="Arial"/>
                  <a:cs typeface="Arial"/>
                </a:rPr>
                <a:t>the new fraud strategy</a:t>
              </a:r>
            </a:p>
          </p:txBody>
        </p:sp>
      </p:grpSp>
      <p:grpSp>
        <p:nvGrpSpPr>
          <p:cNvPr id="16" name="Group 15">
            <a:extLst>
              <a:ext uri="{FF2B5EF4-FFF2-40B4-BE49-F238E27FC236}">
                <a16:creationId xmlns:a16="http://schemas.microsoft.com/office/drawing/2014/main" id="{B3CC0609-8181-2643-4EA6-614357363B12}"/>
              </a:ext>
            </a:extLst>
          </p:cNvPr>
          <p:cNvGrpSpPr/>
          <p:nvPr/>
        </p:nvGrpSpPr>
        <p:grpSpPr>
          <a:xfrm>
            <a:off x="2632647" y="4361833"/>
            <a:ext cx="2363943" cy="2337979"/>
            <a:chOff x="3049071" y="3835925"/>
            <a:chExt cx="2363943" cy="2337979"/>
          </a:xfrm>
        </p:grpSpPr>
        <p:pic>
          <p:nvPicPr>
            <p:cNvPr id="13" name="Picture 12" descr="A purple circle with black background&#10;&#10;Description automatically generated">
              <a:extLst>
                <a:ext uri="{FF2B5EF4-FFF2-40B4-BE49-F238E27FC236}">
                  <a16:creationId xmlns:a16="http://schemas.microsoft.com/office/drawing/2014/main" id="{861EFF16-A205-9912-9D74-DE457FB5061A}"/>
                </a:ext>
              </a:extLst>
            </p:cNvPr>
            <p:cNvPicPr>
              <a:picLocks noChangeAspect="1"/>
            </p:cNvPicPr>
            <p:nvPr/>
          </p:nvPicPr>
          <p:blipFill>
            <a:blip r:embed="rId4"/>
            <a:stretch>
              <a:fillRect/>
            </a:stretch>
          </p:blipFill>
          <p:spPr>
            <a:xfrm>
              <a:off x="3049071" y="3835925"/>
              <a:ext cx="2335758" cy="2337979"/>
            </a:xfrm>
            <a:prstGeom prst="rect">
              <a:avLst/>
            </a:prstGeom>
          </p:spPr>
        </p:pic>
        <p:sp>
          <p:nvSpPr>
            <p:cNvPr id="12" name="TextBox 3">
              <a:extLst>
                <a:ext uri="{FF2B5EF4-FFF2-40B4-BE49-F238E27FC236}">
                  <a16:creationId xmlns:a16="http://schemas.microsoft.com/office/drawing/2014/main" id="{94AD7E35-95D7-4BF9-DFA9-23F745D64915}"/>
                </a:ext>
              </a:extLst>
            </p:cNvPr>
            <p:cNvSpPr txBox="1"/>
            <p:nvPr/>
          </p:nvSpPr>
          <p:spPr>
            <a:xfrm>
              <a:off x="3049071" y="4504560"/>
              <a:ext cx="2363943"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cs typeface="Arial"/>
                </a:rPr>
                <a:t>Implement all IICSA recommendations</a:t>
              </a:r>
            </a:p>
          </p:txBody>
        </p:sp>
      </p:grpSp>
      <p:grpSp>
        <p:nvGrpSpPr>
          <p:cNvPr id="17" name="Group 16">
            <a:extLst>
              <a:ext uri="{FF2B5EF4-FFF2-40B4-BE49-F238E27FC236}">
                <a16:creationId xmlns:a16="http://schemas.microsoft.com/office/drawing/2014/main" id="{3D38B461-9833-3192-2C9A-F610BBF050E8}"/>
              </a:ext>
            </a:extLst>
          </p:cNvPr>
          <p:cNvGrpSpPr/>
          <p:nvPr/>
        </p:nvGrpSpPr>
        <p:grpSpPr>
          <a:xfrm>
            <a:off x="3921069" y="2363928"/>
            <a:ext cx="2363943" cy="2338920"/>
            <a:chOff x="5037713" y="2520713"/>
            <a:chExt cx="2363943" cy="2338920"/>
          </a:xfrm>
        </p:grpSpPr>
        <p:pic>
          <p:nvPicPr>
            <p:cNvPr id="14" name="Picture 13" descr="A blue circle with black background&#10;&#10;Description automatically generated">
              <a:extLst>
                <a:ext uri="{FF2B5EF4-FFF2-40B4-BE49-F238E27FC236}">
                  <a16:creationId xmlns:a16="http://schemas.microsoft.com/office/drawing/2014/main" id="{3E3D4BE5-0A6C-083B-503E-89B8E3CF9916}"/>
                </a:ext>
              </a:extLst>
            </p:cNvPr>
            <p:cNvPicPr>
              <a:picLocks noChangeAspect="1"/>
            </p:cNvPicPr>
            <p:nvPr/>
          </p:nvPicPr>
          <p:blipFill>
            <a:blip r:embed="rId5"/>
            <a:stretch>
              <a:fillRect/>
            </a:stretch>
          </p:blipFill>
          <p:spPr>
            <a:xfrm>
              <a:off x="5037713" y="2520713"/>
              <a:ext cx="2335979" cy="2338920"/>
            </a:xfrm>
            <a:prstGeom prst="rect">
              <a:avLst/>
            </a:prstGeom>
          </p:spPr>
        </p:pic>
        <p:sp>
          <p:nvSpPr>
            <p:cNvPr id="15" name="TextBox 3">
              <a:extLst>
                <a:ext uri="{FF2B5EF4-FFF2-40B4-BE49-F238E27FC236}">
                  <a16:creationId xmlns:a16="http://schemas.microsoft.com/office/drawing/2014/main" id="{FB29D789-0DBB-895B-9091-1EB8548AE5A3}"/>
                </a:ext>
              </a:extLst>
            </p:cNvPr>
            <p:cNvSpPr txBox="1"/>
            <p:nvPr/>
          </p:nvSpPr>
          <p:spPr>
            <a:xfrm>
              <a:off x="5037713" y="3084166"/>
              <a:ext cx="2363943"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bg1"/>
                  </a:solidFill>
                  <a:latin typeface="Arial"/>
                  <a:cs typeface="Arial"/>
                </a:rPr>
                <a:t>Implement</a:t>
              </a:r>
              <a:endParaRPr kumimoji="0" lang="en-GB" sz="2000"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cs typeface="Arial"/>
                </a:rPr>
                <a:t>Baroness Casey’s recommendations</a:t>
              </a:r>
            </a:p>
          </p:txBody>
        </p:sp>
      </p:grpSp>
      <p:grpSp>
        <p:nvGrpSpPr>
          <p:cNvPr id="20" name="Group 19">
            <a:extLst>
              <a:ext uri="{FF2B5EF4-FFF2-40B4-BE49-F238E27FC236}">
                <a16:creationId xmlns:a16="http://schemas.microsoft.com/office/drawing/2014/main" id="{66F05167-B70B-1989-7BB8-B2FEE1E80103}"/>
              </a:ext>
            </a:extLst>
          </p:cNvPr>
          <p:cNvGrpSpPr/>
          <p:nvPr/>
        </p:nvGrpSpPr>
        <p:grpSpPr>
          <a:xfrm>
            <a:off x="6454567" y="2336732"/>
            <a:ext cx="2363943" cy="2338920"/>
            <a:chOff x="5558412" y="3650327"/>
            <a:chExt cx="2363943" cy="2338920"/>
          </a:xfrm>
        </p:grpSpPr>
        <p:pic>
          <p:nvPicPr>
            <p:cNvPr id="18" name="Picture 17" descr="A red circle with black background&#10;&#10;Description automatically generated">
              <a:extLst>
                <a:ext uri="{FF2B5EF4-FFF2-40B4-BE49-F238E27FC236}">
                  <a16:creationId xmlns:a16="http://schemas.microsoft.com/office/drawing/2014/main" id="{6FDCC234-8D42-FE16-FFC5-9FF120CDF997}"/>
                </a:ext>
              </a:extLst>
            </p:cNvPr>
            <p:cNvPicPr>
              <a:picLocks noChangeAspect="1"/>
            </p:cNvPicPr>
            <p:nvPr/>
          </p:nvPicPr>
          <p:blipFill>
            <a:blip r:embed="rId6"/>
            <a:stretch>
              <a:fillRect/>
            </a:stretch>
          </p:blipFill>
          <p:spPr>
            <a:xfrm>
              <a:off x="5558412" y="3650327"/>
              <a:ext cx="2335979" cy="2338920"/>
            </a:xfrm>
            <a:prstGeom prst="rect">
              <a:avLst/>
            </a:prstGeom>
          </p:spPr>
        </p:pic>
        <p:sp>
          <p:nvSpPr>
            <p:cNvPr id="19" name="TextBox 3">
              <a:extLst>
                <a:ext uri="{FF2B5EF4-FFF2-40B4-BE49-F238E27FC236}">
                  <a16:creationId xmlns:a16="http://schemas.microsoft.com/office/drawing/2014/main" id="{A0B681D7-A101-F2C5-AC3C-B81C74B9884F}"/>
                </a:ext>
              </a:extLst>
            </p:cNvPr>
            <p:cNvSpPr txBox="1"/>
            <p:nvPr/>
          </p:nvSpPr>
          <p:spPr>
            <a:xfrm>
              <a:off x="5558412" y="4333931"/>
              <a:ext cx="2363943"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bg1"/>
                  </a:solidFill>
                  <a:latin typeface="Arial"/>
                  <a:cs typeface="Arial"/>
                </a:rPr>
                <a:t>Updated guidance on children going missing</a:t>
              </a:r>
              <a:endParaRPr kumimoji="0" lang="en-GB" sz="2000" i="0" u="none" strike="noStrike" kern="1200" cap="none" spc="0" normalizeH="0" baseline="0" noProof="0">
                <a:ln>
                  <a:noFill/>
                </a:ln>
                <a:solidFill>
                  <a:schemeClr val="bg1"/>
                </a:solidFill>
                <a:effectLst/>
                <a:uLnTx/>
                <a:uFillTx/>
                <a:latin typeface="Arial"/>
                <a:cs typeface="Arial"/>
              </a:endParaRPr>
            </a:p>
          </p:txBody>
        </p:sp>
      </p:grpSp>
      <p:grpSp>
        <p:nvGrpSpPr>
          <p:cNvPr id="23" name="Group 22">
            <a:extLst>
              <a:ext uri="{FF2B5EF4-FFF2-40B4-BE49-F238E27FC236}">
                <a16:creationId xmlns:a16="http://schemas.microsoft.com/office/drawing/2014/main" id="{A0A4614E-F664-59AA-2B70-2C09F0B1952A}"/>
              </a:ext>
            </a:extLst>
          </p:cNvPr>
          <p:cNvGrpSpPr/>
          <p:nvPr/>
        </p:nvGrpSpPr>
        <p:grpSpPr>
          <a:xfrm>
            <a:off x="7768817" y="4304649"/>
            <a:ext cx="2512372" cy="2382559"/>
            <a:chOff x="548825" y="1857723"/>
            <a:chExt cx="2156599" cy="2160000"/>
          </a:xfrm>
        </p:grpSpPr>
        <p:pic>
          <p:nvPicPr>
            <p:cNvPr id="24" name="Picture 23" descr="A orange circle with black background&#10;&#10;Description automatically generated">
              <a:extLst>
                <a:ext uri="{FF2B5EF4-FFF2-40B4-BE49-F238E27FC236}">
                  <a16:creationId xmlns:a16="http://schemas.microsoft.com/office/drawing/2014/main" id="{CE456CEF-A915-560F-EB91-F2B79A470936}"/>
                </a:ext>
              </a:extLst>
            </p:cNvPr>
            <p:cNvPicPr>
              <a:picLocks noChangeAspect="1"/>
            </p:cNvPicPr>
            <p:nvPr/>
          </p:nvPicPr>
          <p:blipFill>
            <a:blip r:embed="rId3"/>
            <a:stretch>
              <a:fillRect/>
            </a:stretch>
          </p:blipFill>
          <p:spPr>
            <a:xfrm>
              <a:off x="548825" y="1857723"/>
              <a:ext cx="2156599" cy="2160000"/>
            </a:xfrm>
            <a:prstGeom prst="rect">
              <a:avLst/>
            </a:prstGeom>
          </p:spPr>
        </p:pic>
        <p:sp>
          <p:nvSpPr>
            <p:cNvPr id="25" name="TextBox 3">
              <a:extLst>
                <a:ext uri="{FF2B5EF4-FFF2-40B4-BE49-F238E27FC236}">
                  <a16:creationId xmlns:a16="http://schemas.microsoft.com/office/drawing/2014/main" id="{C3386E20-29CA-AC8D-F893-4789708B9889}"/>
                </a:ext>
              </a:extLst>
            </p:cNvPr>
            <p:cNvSpPr txBox="1"/>
            <p:nvPr/>
          </p:nvSpPr>
          <p:spPr>
            <a:xfrm>
              <a:off x="613641" y="2490758"/>
              <a:ext cx="2029189" cy="9207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rgbClr val="FFFFFF"/>
                  </a:solidFill>
                  <a:effectLst/>
                  <a:uLnTx/>
                  <a:uFillTx/>
                  <a:latin typeface="Arial"/>
                  <a:cs typeface="Arial"/>
                </a:rPr>
                <a:t>Therapeutic support for young victims</a:t>
              </a:r>
            </a:p>
          </p:txBody>
        </p:sp>
      </p:grpSp>
      <p:grpSp>
        <p:nvGrpSpPr>
          <p:cNvPr id="26" name="Group 25">
            <a:extLst>
              <a:ext uri="{FF2B5EF4-FFF2-40B4-BE49-F238E27FC236}">
                <a16:creationId xmlns:a16="http://schemas.microsoft.com/office/drawing/2014/main" id="{2F918727-07EE-0A71-91F2-CE706C44F945}"/>
              </a:ext>
            </a:extLst>
          </p:cNvPr>
          <p:cNvGrpSpPr/>
          <p:nvPr/>
        </p:nvGrpSpPr>
        <p:grpSpPr>
          <a:xfrm>
            <a:off x="9298442" y="2363928"/>
            <a:ext cx="2363943" cy="2337979"/>
            <a:chOff x="6264739" y="510953"/>
            <a:chExt cx="2363943" cy="2337979"/>
          </a:xfrm>
        </p:grpSpPr>
        <p:pic>
          <p:nvPicPr>
            <p:cNvPr id="27" name="Picture 26" descr="A purple circle with black background&#10;&#10;Description automatically generated">
              <a:extLst>
                <a:ext uri="{FF2B5EF4-FFF2-40B4-BE49-F238E27FC236}">
                  <a16:creationId xmlns:a16="http://schemas.microsoft.com/office/drawing/2014/main" id="{3E558013-CCC7-B7D1-379C-4AE965D76054}"/>
                </a:ext>
              </a:extLst>
            </p:cNvPr>
            <p:cNvPicPr>
              <a:picLocks noChangeAspect="1"/>
            </p:cNvPicPr>
            <p:nvPr/>
          </p:nvPicPr>
          <p:blipFill>
            <a:blip r:embed="rId4"/>
            <a:stretch>
              <a:fillRect/>
            </a:stretch>
          </p:blipFill>
          <p:spPr>
            <a:xfrm>
              <a:off x="6264739" y="510953"/>
              <a:ext cx="2335758" cy="2337979"/>
            </a:xfrm>
            <a:prstGeom prst="rect">
              <a:avLst/>
            </a:prstGeom>
          </p:spPr>
        </p:pic>
        <p:sp>
          <p:nvSpPr>
            <p:cNvPr id="28" name="TextBox 3">
              <a:extLst>
                <a:ext uri="{FF2B5EF4-FFF2-40B4-BE49-F238E27FC236}">
                  <a16:creationId xmlns:a16="http://schemas.microsoft.com/office/drawing/2014/main" id="{77C06166-09B9-149A-EDAE-FE4018582C99}"/>
                </a:ext>
              </a:extLst>
            </p:cNvPr>
            <p:cNvSpPr txBox="1"/>
            <p:nvPr/>
          </p:nvSpPr>
          <p:spPr>
            <a:xfrm>
              <a:off x="6264739" y="839454"/>
              <a:ext cx="2363943" cy="16312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cs typeface="Arial"/>
                </a:rPr>
                <a:t>Consistent approaches to monitoring and recording exploitation</a:t>
              </a:r>
            </a:p>
          </p:txBody>
        </p:sp>
      </p:grpSp>
      <p:grpSp>
        <p:nvGrpSpPr>
          <p:cNvPr id="32" name="Group 31">
            <a:extLst>
              <a:ext uri="{FF2B5EF4-FFF2-40B4-BE49-F238E27FC236}">
                <a16:creationId xmlns:a16="http://schemas.microsoft.com/office/drawing/2014/main" id="{2E4F1622-7E6B-EF48-40F3-1A9255A6E164}"/>
              </a:ext>
            </a:extLst>
          </p:cNvPr>
          <p:cNvGrpSpPr/>
          <p:nvPr/>
        </p:nvGrpSpPr>
        <p:grpSpPr>
          <a:xfrm>
            <a:off x="5205649" y="4413627"/>
            <a:ext cx="2363943" cy="2331730"/>
            <a:chOff x="8107385" y="2416532"/>
            <a:chExt cx="2363943" cy="2331730"/>
          </a:xfrm>
        </p:grpSpPr>
        <p:pic>
          <p:nvPicPr>
            <p:cNvPr id="21" name="Picture 20" descr="A blue circle with black background&#10;&#10;Description automatically generated">
              <a:extLst>
                <a:ext uri="{FF2B5EF4-FFF2-40B4-BE49-F238E27FC236}">
                  <a16:creationId xmlns:a16="http://schemas.microsoft.com/office/drawing/2014/main" id="{9FE7736A-B03B-12F3-0D48-FFE76C31E852}"/>
                </a:ext>
              </a:extLst>
            </p:cNvPr>
            <p:cNvPicPr>
              <a:picLocks noChangeAspect="1"/>
            </p:cNvPicPr>
            <p:nvPr/>
          </p:nvPicPr>
          <p:blipFill>
            <a:blip r:embed="rId7"/>
            <a:stretch>
              <a:fillRect/>
            </a:stretch>
          </p:blipFill>
          <p:spPr>
            <a:xfrm>
              <a:off x="8141774" y="2416532"/>
              <a:ext cx="2329554" cy="2331730"/>
            </a:xfrm>
            <a:prstGeom prst="rect">
              <a:avLst/>
            </a:prstGeom>
          </p:spPr>
        </p:pic>
        <p:sp>
          <p:nvSpPr>
            <p:cNvPr id="22" name="TextBox 3">
              <a:extLst>
                <a:ext uri="{FF2B5EF4-FFF2-40B4-BE49-F238E27FC236}">
                  <a16:creationId xmlns:a16="http://schemas.microsoft.com/office/drawing/2014/main" id="{881C2A8F-ECAD-5DC4-CEC0-47EC8B422BC7}"/>
                </a:ext>
              </a:extLst>
            </p:cNvPr>
            <p:cNvSpPr txBox="1"/>
            <p:nvPr/>
          </p:nvSpPr>
          <p:spPr>
            <a:xfrm>
              <a:off x="8107385" y="2878367"/>
              <a:ext cx="2363943" cy="13234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chemeClr val="bg1"/>
                  </a:solidFill>
                  <a:effectLst/>
                  <a:uLnTx/>
                  <a:uFillTx/>
                  <a:latin typeface="Arial"/>
                  <a:cs typeface="Arial"/>
                </a:rPr>
                <a:t>National recognition of the problem of siloed responses</a:t>
              </a:r>
            </a:p>
          </p:txBody>
        </p:sp>
      </p:grpSp>
    </p:spTree>
    <p:extLst>
      <p:ext uri="{BB962C8B-B14F-4D97-AF65-F5344CB8AC3E}">
        <p14:creationId xmlns:p14="http://schemas.microsoft.com/office/powerpoint/2010/main" val="287344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48E40-07DC-FB8E-AA80-96EC1D81C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EF110-E52E-5BFB-F9A1-9ADB23D85ABD}"/>
              </a:ext>
            </a:extLst>
          </p:cNvPr>
          <p:cNvSpPr>
            <a:spLocks noGrp="1"/>
          </p:cNvSpPr>
          <p:nvPr>
            <p:ph type="ctrTitle"/>
          </p:nvPr>
        </p:nvSpPr>
        <p:spPr>
          <a:xfrm>
            <a:off x="471855" y="4377851"/>
            <a:ext cx="10247420" cy="1655762"/>
          </a:xfrm>
        </p:spPr>
        <p:txBody>
          <a:bodyPr>
            <a:normAutofit fontScale="90000"/>
          </a:bodyPr>
          <a:lstStyle/>
          <a:p>
            <a:r>
              <a:rPr lang="en-GB" sz="11500"/>
              <a:t>Young people’s voice &amp; experience</a:t>
            </a:r>
          </a:p>
        </p:txBody>
      </p:sp>
    </p:spTree>
    <p:extLst>
      <p:ext uri="{BB962C8B-B14F-4D97-AF65-F5344CB8AC3E}">
        <p14:creationId xmlns:p14="http://schemas.microsoft.com/office/powerpoint/2010/main" val="1729403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35C8-A662-2C79-1F95-6823F6968E4D}"/>
              </a:ext>
            </a:extLst>
          </p:cNvPr>
          <p:cNvSpPr>
            <a:spLocks noGrp="1"/>
          </p:cNvSpPr>
          <p:nvPr>
            <p:ph type="ctrTitle"/>
          </p:nvPr>
        </p:nvSpPr>
        <p:spPr>
          <a:xfrm>
            <a:off x="372954" y="168308"/>
            <a:ext cx="10247420" cy="1098517"/>
          </a:xfrm>
        </p:spPr>
        <p:txBody>
          <a:bodyPr/>
          <a:lstStyle/>
          <a:p>
            <a:r>
              <a:rPr lang="en-GB"/>
              <a:t>Amplifying young people’s voice</a:t>
            </a:r>
          </a:p>
        </p:txBody>
      </p:sp>
      <p:sp>
        <p:nvSpPr>
          <p:cNvPr id="4" name="Subtitle 4">
            <a:extLst>
              <a:ext uri="{FF2B5EF4-FFF2-40B4-BE49-F238E27FC236}">
                <a16:creationId xmlns:a16="http://schemas.microsoft.com/office/drawing/2014/main" id="{D404A1D1-DE72-238D-90EE-2F911959C497}"/>
              </a:ext>
            </a:extLst>
          </p:cNvPr>
          <p:cNvSpPr>
            <a:spLocks noGrp="1"/>
          </p:cNvSpPr>
          <p:nvPr>
            <p:ph type="subTitle" idx="1"/>
          </p:nvPr>
        </p:nvSpPr>
        <p:spPr>
          <a:xfrm>
            <a:off x="372954" y="1647157"/>
            <a:ext cx="11657121" cy="4744117"/>
          </a:xfrm>
        </p:spPr>
        <p:txBody>
          <a:bodyPr>
            <a:normAutofit/>
          </a:bodyPr>
          <a:lstStyle/>
          <a:p>
            <a:r>
              <a:rPr lang="en-GB"/>
              <a:t>Offences against children change over time but young people’s experiences and the responses to them remain constant: </a:t>
            </a:r>
          </a:p>
          <a:p>
            <a:endParaRPr lang="en-GB"/>
          </a:p>
          <a:p>
            <a:r>
              <a:rPr lang="en-GB" b="1"/>
              <a:t> - They don’t feel safe</a:t>
            </a:r>
          </a:p>
          <a:p>
            <a:r>
              <a:rPr lang="en-GB" b="1"/>
              <a:t> - They often don’t feel believed </a:t>
            </a:r>
          </a:p>
          <a:p>
            <a:r>
              <a:rPr lang="en-GB" b="1"/>
              <a:t> - They don’t trust the adults in their lives</a:t>
            </a:r>
          </a:p>
          <a:p>
            <a:r>
              <a:rPr lang="en-GB" b="1"/>
              <a:t> - They don’t think people in their communities would ever help them  </a:t>
            </a:r>
          </a:p>
          <a:p>
            <a:endParaRPr lang="en-GB"/>
          </a:p>
          <a:p>
            <a:r>
              <a:rPr lang="en-GB" b="1"/>
              <a:t>April 2024: </a:t>
            </a:r>
            <a:r>
              <a:rPr lang="en-GB"/>
              <a:t>direct consultation with young people – placing their voices at the centre of our work to address child exploitation</a:t>
            </a:r>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1350937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black circle&#10;&#10;Description automatically generated">
            <a:extLst>
              <a:ext uri="{FF2B5EF4-FFF2-40B4-BE49-F238E27FC236}">
                <a16:creationId xmlns:a16="http://schemas.microsoft.com/office/drawing/2014/main" id="{CCB856E9-300D-4D91-D1F6-5EEBA963F510}"/>
              </a:ext>
            </a:extLst>
          </p:cNvPr>
          <p:cNvPicPr>
            <a:picLocks noChangeAspect="1"/>
          </p:cNvPicPr>
          <p:nvPr/>
        </p:nvPicPr>
        <p:blipFill>
          <a:blip r:embed="rId2"/>
          <a:stretch>
            <a:fillRect/>
          </a:stretch>
        </p:blipFill>
        <p:spPr>
          <a:xfrm>
            <a:off x="131436" y="188209"/>
            <a:ext cx="4669765" cy="3383666"/>
          </a:xfrm>
          <a:prstGeom prst="rect">
            <a:avLst/>
          </a:prstGeom>
        </p:spPr>
      </p:pic>
      <p:sp>
        <p:nvSpPr>
          <p:cNvPr id="9" name="TextBox 8">
            <a:extLst>
              <a:ext uri="{FF2B5EF4-FFF2-40B4-BE49-F238E27FC236}">
                <a16:creationId xmlns:a16="http://schemas.microsoft.com/office/drawing/2014/main" id="{34172116-0857-0BDF-F608-76E33036E30B}"/>
              </a:ext>
            </a:extLst>
          </p:cNvPr>
          <p:cNvSpPr txBox="1"/>
          <p:nvPr/>
        </p:nvSpPr>
        <p:spPr>
          <a:xfrm>
            <a:off x="723901" y="871760"/>
            <a:ext cx="2705100" cy="2308324"/>
          </a:xfrm>
          <a:prstGeom prst="rect">
            <a:avLst/>
          </a:prstGeom>
          <a:noFill/>
        </p:spPr>
        <p:txBody>
          <a:bodyPr wrap="square">
            <a:spAutoFit/>
          </a:bodyPr>
          <a:lstStyle/>
          <a:p>
            <a:pPr algn="ctr"/>
            <a:r>
              <a:rPr lang="en-GB" sz="2400" b="1">
                <a:latin typeface="Arial" panose="020B0604020202020204" pitchFamily="34" charset="0"/>
                <a:cs typeface="Arial" panose="020B0604020202020204" pitchFamily="34" charset="0"/>
              </a:rPr>
              <a:t>“People have a stereotype of what an exploiter looks like and what a victim looks like”</a:t>
            </a:r>
          </a:p>
        </p:txBody>
      </p:sp>
      <p:pic>
        <p:nvPicPr>
          <p:cNvPr id="11" name="Picture 10" descr="A black and white image of a black circle&#10;&#10;Description automatically generated">
            <a:extLst>
              <a:ext uri="{FF2B5EF4-FFF2-40B4-BE49-F238E27FC236}">
                <a16:creationId xmlns:a16="http://schemas.microsoft.com/office/drawing/2014/main" id="{8C7AC598-C16F-5B12-0AED-901B9CB7DF3E}"/>
              </a:ext>
            </a:extLst>
          </p:cNvPr>
          <p:cNvPicPr>
            <a:picLocks noChangeAspect="1"/>
          </p:cNvPicPr>
          <p:nvPr/>
        </p:nvPicPr>
        <p:blipFill>
          <a:blip r:embed="rId2"/>
          <a:stretch>
            <a:fillRect/>
          </a:stretch>
        </p:blipFill>
        <p:spPr>
          <a:xfrm>
            <a:off x="4037319" y="3404705"/>
            <a:ext cx="4633244" cy="3357203"/>
          </a:xfrm>
          <a:prstGeom prst="rect">
            <a:avLst/>
          </a:prstGeom>
        </p:spPr>
      </p:pic>
      <p:sp>
        <p:nvSpPr>
          <p:cNvPr id="13" name="TextBox 12">
            <a:extLst>
              <a:ext uri="{FF2B5EF4-FFF2-40B4-BE49-F238E27FC236}">
                <a16:creationId xmlns:a16="http://schemas.microsoft.com/office/drawing/2014/main" id="{C8662576-5F75-D548-21EB-662DAA286EA4}"/>
              </a:ext>
            </a:extLst>
          </p:cNvPr>
          <p:cNvSpPr txBox="1"/>
          <p:nvPr/>
        </p:nvSpPr>
        <p:spPr>
          <a:xfrm>
            <a:off x="4575340" y="3929144"/>
            <a:ext cx="3041319" cy="2308324"/>
          </a:xfrm>
          <a:prstGeom prst="rect">
            <a:avLst/>
          </a:prstGeom>
          <a:noFill/>
        </p:spPr>
        <p:txBody>
          <a:bodyPr wrap="square">
            <a:spAutoFit/>
          </a:bodyPr>
          <a:lstStyle/>
          <a:p>
            <a:pPr algn="ctr"/>
            <a:r>
              <a:rPr lang="en-GB" sz="1800" b="1">
                <a:latin typeface="Arial" panose="020B0604020202020204" pitchFamily="34" charset="0"/>
                <a:cs typeface="Arial" panose="020B0604020202020204" pitchFamily="34" charset="0"/>
              </a:rPr>
              <a:t>“There are lots of incidences of mistaken identity, where a black young person gets mistaken for someone else and held accountable for something they didn't do”</a:t>
            </a:r>
          </a:p>
        </p:txBody>
      </p:sp>
      <p:sp>
        <p:nvSpPr>
          <p:cNvPr id="14" name="Title 1">
            <a:extLst>
              <a:ext uri="{FF2B5EF4-FFF2-40B4-BE49-F238E27FC236}">
                <a16:creationId xmlns:a16="http://schemas.microsoft.com/office/drawing/2014/main" id="{52EB4A4B-2346-699C-9059-6F879C771407}"/>
              </a:ext>
            </a:extLst>
          </p:cNvPr>
          <p:cNvSpPr txBox="1">
            <a:spLocks/>
          </p:cNvSpPr>
          <p:nvPr/>
        </p:nvSpPr>
        <p:spPr>
          <a:xfrm>
            <a:off x="601865" y="4581706"/>
            <a:ext cx="2469643" cy="165576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6600"/>
              <a:t>Bias</a:t>
            </a:r>
          </a:p>
        </p:txBody>
      </p:sp>
      <p:pic>
        <p:nvPicPr>
          <p:cNvPr id="16" name="Picture 15" descr="A black and white image of a black circle&#10;&#10;Description automatically generated">
            <a:extLst>
              <a:ext uri="{FF2B5EF4-FFF2-40B4-BE49-F238E27FC236}">
                <a16:creationId xmlns:a16="http://schemas.microsoft.com/office/drawing/2014/main" id="{2CCBEC5D-B476-A587-9B27-BDF61D879E3A}"/>
              </a:ext>
            </a:extLst>
          </p:cNvPr>
          <p:cNvPicPr>
            <a:picLocks noChangeAspect="1"/>
          </p:cNvPicPr>
          <p:nvPr/>
        </p:nvPicPr>
        <p:blipFill>
          <a:blip r:embed="rId2"/>
          <a:stretch>
            <a:fillRect/>
          </a:stretch>
        </p:blipFill>
        <p:spPr>
          <a:xfrm>
            <a:off x="7087530" y="1081309"/>
            <a:ext cx="4380569" cy="3174117"/>
          </a:xfrm>
          <a:prstGeom prst="rect">
            <a:avLst/>
          </a:prstGeom>
        </p:spPr>
      </p:pic>
      <p:sp>
        <p:nvSpPr>
          <p:cNvPr id="18" name="TextBox 17">
            <a:extLst>
              <a:ext uri="{FF2B5EF4-FFF2-40B4-BE49-F238E27FC236}">
                <a16:creationId xmlns:a16="http://schemas.microsoft.com/office/drawing/2014/main" id="{A667E798-8FBB-F9F0-DA2C-962581EBB1DC}"/>
              </a:ext>
            </a:extLst>
          </p:cNvPr>
          <p:cNvSpPr txBox="1"/>
          <p:nvPr/>
        </p:nvSpPr>
        <p:spPr>
          <a:xfrm>
            <a:off x="7740593" y="1632883"/>
            <a:ext cx="2562225" cy="1938992"/>
          </a:xfrm>
          <a:prstGeom prst="rect">
            <a:avLst/>
          </a:prstGeom>
          <a:noFill/>
        </p:spPr>
        <p:txBody>
          <a:bodyPr wrap="square">
            <a:spAutoFit/>
          </a:bodyPr>
          <a:lstStyle/>
          <a:p>
            <a:pPr algn="ctr"/>
            <a:r>
              <a:rPr lang="en-GB" sz="2000" b="1">
                <a:latin typeface="Arial" panose="020B0604020202020204" pitchFamily="34" charset="0"/>
                <a:cs typeface="Arial" panose="020B0604020202020204" pitchFamily="34" charset="0"/>
              </a:rPr>
              <a:t>“There is more awareness about risk</a:t>
            </a:r>
          </a:p>
          <a:p>
            <a:pPr algn="ctr"/>
            <a:r>
              <a:rPr lang="en-GB" sz="2000" b="1">
                <a:latin typeface="Arial" panose="020B0604020202020204" pitchFamily="34" charset="0"/>
                <a:cs typeface="Arial" panose="020B0604020202020204" pitchFamily="34" charset="0"/>
              </a:rPr>
              <a:t>for girls, so people are more likely to</a:t>
            </a:r>
          </a:p>
          <a:p>
            <a:pPr algn="ctr"/>
            <a:r>
              <a:rPr lang="en-GB" sz="2000" b="1">
                <a:latin typeface="Arial" panose="020B0604020202020204" pitchFamily="34" charset="0"/>
                <a:cs typeface="Arial" panose="020B0604020202020204" pitchFamily="34" charset="0"/>
              </a:rPr>
              <a:t>get involved”</a:t>
            </a:r>
          </a:p>
        </p:txBody>
      </p:sp>
    </p:spTree>
    <p:extLst>
      <p:ext uri="{BB962C8B-B14F-4D97-AF65-F5344CB8AC3E}">
        <p14:creationId xmlns:p14="http://schemas.microsoft.com/office/powerpoint/2010/main" val="3893365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line in a circle&#10;&#10;Description automatically generated">
            <a:extLst>
              <a:ext uri="{FF2B5EF4-FFF2-40B4-BE49-F238E27FC236}">
                <a16:creationId xmlns:a16="http://schemas.microsoft.com/office/drawing/2014/main" id="{33C3EAE4-861A-EBE7-3939-FF7269BA7D38}"/>
              </a:ext>
            </a:extLst>
          </p:cNvPr>
          <p:cNvPicPr>
            <a:picLocks noChangeAspect="1"/>
          </p:cNvPicPr>
          <p:nvPr/>
        </p:nvPicPr>
        <p:blipFill>
          <a:blip r:embed="rId2"/>
          <a:stretch>
            <a:fillRect/>
          </a:stretch>
        </p:blipFill>
        <p:spPr>
          <a:xfrm>
            <a:off x="104775" y="2229786"/>
            <a:ext cx="5235018" cy="3793242"/>
          </a:xfrm>
          <a:prstGeom prst="rect">
            <a:avLst/>
          </a:prstGeom>
        </p:spPr>
      </p:pic>
      <p:sp>
        <p:nvSpPr>
          <p:cNvPr id="7" name="TextBox 6">
            <a:extLst>
              <a:ext uri="{FF2B5EF4-FFF2-40B4-BE49-F238E27FC236}">
                <a16:creationId xmlns:a16="http://schemas.microsoft.com/office/drawing/2014/main" id="{BC9089A0-F852-DB10-FF89-4DEC9F619312}"/>
              </a:ext>
            </a:extLst>
          </p:cNvPr>
          <p:cNvSpPr txBox="1"/>
          <p:nvPr/>
        </p:nvSpPr>
        <p:spPr>
          <a:xfrm>
            <a:off x="607069" y="2851014"/>
            <a:ext cx="3609975" cy="2308324"/>
          </a:xfrm>
          <a:prstGeom prst="rect">
            <a:avLst/>
          </a:prstGeom>
          <a:noFill/>
        </p:spPr>
        <p:txBody>
          <a:bodyPr wrap="square">
            <a:spAutoFit/>
          </a:bodyPr>
          <a:lstStyle/>
          <a:p>
            <a:pPr algn="ctr"/>
            <a:r>
              <a:rPr lang="en-GB" sz="2400" b="1">
                <a:solidFill>
                  <a:schemeClr val="bg1"/>
                </a:solidFill>
                <a:latin typeface="Arial" panose="020B0604020202020204" pitchFamily="34" charset="0"/>
                <a:cs typeface="Arial" panose="020B0604020202020204" pitchFamily="34" charset="0"/>
              </a:rPr>
              <a:t>“I do not believe members of the public would intervene and help, people are not as nice as they used to be”</a:t>
            </a:r>
          </a:p>
        </p:txBody>
      </p:sp>
      <p:pic>
        <p:nvPicPr>
          <p:cNvPr id="9" name="Picture 8" descr="A white line in a circle&#10;&#10;Description automatically generated">
            <a:extLst>
              <a:ext uri="{FF2B5EF4-FFF2-40B4-BE49-F238E27FC236}">
                <a16:creationId xmlns:a16="http://schemas.microsoft.com/office/drawing/2014/main" id="{711B02C3-C76A-CD83-9247-63407FF345CB}"/>
              </a:ext>
            </a:extLst>
          </p:cNvPr>
          <p:cNvPicPr>
            <a:picLocks noChangeAspect="1"/>
          </p:cNvPicPr>
          <p:nvPr/>
        </p:nvPicPr>
        <p:blipFill>
          <a:blip r:embed="rId2"/>
          <a:stretch>
            <a:fillRect/>
          </a:stretch>
        </p:blipFill>
        <p:spPr>
          <a:xfrm>
            <a:off x="5196918" y="1446803"/>
            <a:ext cx="6578512" cy="4766725"/>
          </a:xfrm>
          <a:prstGeom prst="rect">
            <a:avLst/>
          </a:prstGeom>
        </p:spPr>
      </p:pic>
      <p:sp>
        <p:nvSpPr>
          <p:cNvPr id="11" name="TextBox 10">
            <a:extLst>
              <a:ext uri="{FF2B5EF4-FFF2-40B4-BE49-F238E27FC236}">
                <a16:creationId xmlns:a16="http://schemas.microsoft.com/office/drawing/2014/main" id="{ED1F9654-0DFF-E5F9-D463-5C8FDE810FBD}"/>
              </a:ext>
            </a:extLst>
          </p:cNvPr>
          <p:cNvSpPr txBox="1"/>
          <p:nvPr/>
        </p:nvSpPr>
        <p:spPr>
          <a:xfrm>
            <a:off x="6210301" y="2229786"/>
            <a:ext cx="3705224" cy="3170099"/>
          </a:xfrm>
          <a:prstGeom prst="rect">
            <a:avLst/>
          </a:prstGeom>
          <a:noFill/>
        </p:spPr>
        <p:txBody>
          <a:bodyPr wrap="square">
            <a:spAutoFit/>
          </a:bodyPr>
          <a:lstStyle/>
          <a:p>
            <a:pPr algn="ctr"/>
            <a:r>
              <a:rPr lang="en-GB" sz="2000" b="1">
                <a:solidFill>
                  <a:schemeClr val="bg1"/>
                </a:solidFill>
                <a:latin typeface="Arial" panose="020B0604020202020204" pitchFamily="34" charset="0"/>
                <a:cs typeface="Arial" panose="020B0604020202020204" pitchFamily="34" charset="0"/>
              </a:rPr>
              <a:t>“Security wouldn't intervene if they saw a white girl doing something like having an argument or shouting but they would if it was a black young person, not because they want to help but because they see the black young person as a threat or risk”</a:t>
            </a:r>
          </a:p>
        </p:txBody>
      </p:sp>
      <p:sp>
        <p:nvSpPr>
          <p:cNvPr id="12" name="TextBox 11">
            <a:extLst>
              <a:ext uri="{FF2B5EF4-FFF2-40B4-BE49-F238E27FC236}">
                <a16:creationId xmlns:a16="http://schemas.microsoft.com/office/drawing/2014/main" id="{229BF057-7829-F323-F517-53F1DB247C76}"/>
              </a:ext>
            </a:extLst>
          </p:cNvPr>
          <p:cNvSpPr txBox="1"/>
          <p:nvPr/>
        </p:nvSpPr>
        <p:spPr>
          <a:xfrm>
            <a:off x="198112" y="232999"/>
            <a:ext cx="5524500" cy="1754326"/>
          </a:xfrm>
          <a:prstGeom prst="rect">
            <a:avLst/>
          </a:prstGeom>
          <a:noFill/>
        </p:spPr>
        <p:txBody>
          <a:bodyPr wrap="square" rtlCol="0">
            <a:spAutoFit/>
          </a:bodyPr>
          <a:lstStyle/>
          <a:p>
            <a:r>
              <a:rPr lang="en-GB" sz="5400" b="1">
                <a:solidFill>
                  <a:schemeClr val="bg1"/>
                </a:solidFill>
                <a:latin typeface="Arial" panose="020B0604020202020204" pitchFamily="34" charset="0"/>
                <a:cs typeface="Arial" panose="020B0604020202020204" pitchFamily="34" charset="0"/>
              </a:rPr>
              <a:t>Responses to young people</a:t>
            </a:r>
          </a:p>
        </p:txBody>
      </p:sp>
    </p:spTree>
    <p:extLst>
      <p:ext uri="{BB962C8B-B14F-4D97-AF65-F5344CB8AC3E}">
        <p14:creationId xmlns:p14="http://schemas.microsoft.com/office/powerpoint/2010/main" val="2072325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line in a circle&#10;&#10;Description automatically generated">
            <a:extLst>
              <a:ext uri="{FF2B5EF4-FFF2-40B4-BE49-F238E27FC236}">
                <a16:creationId xmlns:a16="http://schemas.microsoft.com/office/drawing/2014/main" id="{70AECAA2-3C05-7E02-D041-C363D8F1E8D6}"/>
              </a:ext>
            </a:extLst>
          </p:cNvPr>
          <p:cNvPicPr>
            <a:picLocks noChangeAspect="1"/>
          </p:cNvPicPr>
          <p:nvPr/>
        </p:nvPicPr>
        <p:blipFill>
          <a:blip r:embed="rId2"/>
          <a:stretch>
            <a:fillRect/>
          </a:stretch>
        </p:blipFill>
        <p:spPr>
          <a:xfrm>
            <a:off x="6601256" y="249614"/>
            <a:ext cx="4677036" cy="3388935"/>
          </a:xfrm>
          <a:prstGeom prst="rect">
            <a:avLst/>
          </a:prstGeom>
        </p:spPr>
      </p:pic>
      <p:sp>
        <p:nvSpPr>
          <p:cNvPr id="2" name="Title 1">
            <a:extLst>
              <a:ext uri="{FF2B5EF4-FFF2-40B4-BE49-F238E27FC236}">
                <a16:creationId xmlns:a16="http://schemas.microsoft.com/office/drawing/2014/main" id="{528CA052-F7B1-B372-BD94-4A0F2697CB8D}"/>
              </a:ext>
            </a:extLst>
          </p:cNvPr>
          <p:cNvSpPr>
            <a:spLocks noGrp="1"/>
          </p:cNvSpPr>
          <p:nvPr>
            <p:ph type="ctrTitle"/>
          </p:nvPr>
        </p:nvSpPr>
        <p:spPr>
          <a:xfrm>
            <a:off x="144355" y="180974"/>
            <a:ext cx="6866045" cy="823945"/>
          </a:xfrm>
        </p:spPr>
        <p:txBody>
          <a:bodyPr/>
          <a:lstStyle/>
          <a:p>
            <a:r>
              <a:rPr lang="en-GB"/>
              <a:t>How can we respond?</a:t>
            </a:r>
          </a:p>
        </p:txBody>
      </p:sp>
      <p:pic>
        <p:nvPicPr>
          <p:cNvPr id="5" name="Picture 4" descr="A white line in a circle&#10;&#10;Description automatically generated">
            <a:extLst>
              <a:ext uri="{FF2B5EF4-FFF2-40B4-BE49-F238E27FC236}">
                <a16:creationId xmlns:a16="http://schemas.microsoft.com/office/drawing/2014/main" id="{93FA01FA-BD24-0420-8536-F6AC5FF89349}"/>
              </a:ext>
            </a:extLst>
          </p:cNvPr>
          <p:cNvPicPr>
            <a:picLocks noChangeAspect="1"/>
          </p:cNvPicPr>
          <p:nvPr/>
        </p:nvPicPr>
        <p:blipFill>
          <a:blip r:embed="rId2"/>
          <a:stretch>
            <a:fillRect/>
          </a:stretch>
        </p:blipFill>
        <p:spPr>
          <a:xfrm>
            <a:off x="144355" y="1083691"/>
            <a:ext cx="3611888" cy="2617139"/>
          </a:xfrm>
          <a:prstGeom prst="rect">
            <a:avLst/>
          </a:prstGeom>
        </p:spPr>
      </p:pic>
      <p:sp>
        <p:nvSpPr>
          <p:cNvPr id="7" name="TextBox 6">
            <a:extLst>
              <a:ext uri="{FF2B5EF4-FFF2-40B4-BE49-F238E27FC236}">
                <a16:creationId xmlns:a16="http://schemas.microsoft.com/office/drawing/2014/main" id="{2725F029-CA95-6AED-B136-AC19844750BB}"/>
              </a:ext>
            </a:extLst>
          </p:cNvPr>
          <p:cNvSpPr txBox="1"/>
          <p:nvPr/>
        </p:nvSpPr>
        <p:spPr>
          <a:xfrm>
            <a:off x="419100" y="1576837"/>
            <a:ext cx="2466975" cy="1631216"/>
          </a:xfrm>
          <a:prstGeom prst="rect">
            <a:avLst/>
          </a:prstGeom>
          <a:noFill/>
        </p:spPr>
        <p:txBody>
          <a:bodyPr wrap="square">
            <a:spAutoFit/>
          </a:bodyPr>
          <a:lstStyle/>
          <a:p>
            <a:pPr algn="ctr"/>
            <a:r>
              <a:rPr lang="en-GB" sz="2000" b="1">
                <a:solidFill>
                  <a:schemeClr val="bg1"/>
                </a:solidFill>
                <a:latin typeface="Arial" panose="020B0604020202020204" pitchFamily="34" charset="0"/>
                <a:cs typeface="Arial" panose="020B0604020202020204" pitchFamily="34" charset="0"/>
              </a:rPr>
              <a:t>“Keep keeping the streets safe and give protection to people who are at risk”</a:t>
            </a:r>
          </a:p>
        </p:txBody>
      </p:sp>
      <p:sp>
        <p:nvSpPr>
          <p:cNvPr id="9" name="TextBox 8">
            <a:extLst>
              <a:ext uri="{FF2B5EF4-FFF2-40B4-BE49-F238E27FC236}">
                <a16:creationId xmlns:a16="http://schemas.microsoft.com/office/drawing/2014/main" id="{6B83D24B-3C36-4B3A-1789-CA7B531B1868}"/>
              </a:ext>
            </a:extLst>
          </p:cNvPr>
          <p:cNvSpPr txBox="1"/>
          <p:nvPr/>
        </p:nvSpPr>
        <p:spPr>
          <a:xfrm>
            <a:off x="6858431" y="891272"/>
            <a:ext cx="3250190" cy="1938992"/>
          </a:xfrm>
          <a:prstGeom prst="rect">
            <a:avLst/>
          </a:prstGeom>
          <a:noFill/>
        </p:spPr>
        <p:txBody>
          <a:bodyPr wrap="square">
            <a:spAutoFit/>
          </a:bodyPr>
          <a:lstStyle/>
          <a:p>
            <a:pPr algn="ctr"/>
            <a:r>
              <a:rPr lang="en-GB" sz="2400" b="1">
                <a:solidFill>
                  <a:schemeClr val="bg1"/>
                </a:solidFill>
                <a:latin typeface="Arial" panose="020B0604020202020204" pitchFamily="34" charset="0"/>
                <a:cs typeface="Arial" panose="020B0604020202020204" pitchFamily="34" charset="0"/>
              </a:rPr>
              <a:t>“It's important when engaging with young people to make them feel safe and comfortable”</a:t>
            </a:r>
          </a:p>
        </p:txBody>
      </p:sp>
      <p:pic>
        <p:nvPicPr>
          <p:cNvPr id="13" name="Picture 12" descr="A white line in a circle&#10;&#10;Description automatically generated">
            <a:extLst>
              <a:ext uri="{FF2B5EF4-FFF2-40B4-BE49-F238E27FC236}">
                <a16:creationId xmlns:a16="http://schemas.microsoft.com/office/drawing/2014/main" id="{C3D13613-9CA6-A35C-1F5D-84440D02BCFA}"/>
              </a:ext>
            </a:extLst>
          </p:cNvPr>
          <p:cNvPicPr>
            <a:picLocks noChangeAspect="1"/>
          </p:cNvPicPr>
          <p:nvPr/>
        </p:nvPicPr>
        <p:blipFill>
          <a:blip r:embed="rId2"/>
          <a:stretch>
            <a:fillRect/>
          </a:stretch>
        </p:blipFill>
        <p:spPr>
          <a:xfrm>
            <a:off x="2245959" y="3638549"/>
            <a:ext cx="4374778" cy="3169921"/>
          </a:xfrm>
          <a:prstGeom prst="rect">
            <a:avLst/>
          </a:prstGeom>
        </p:spPr>
      </p:pic>
      <p:sp>
        <p:nvSpPr>
          <p:cNvPr id="15" name="TextBox 14">
            <a:extLst>
              <a:ext uri="{FF2B5EF4-FFF2-40B4-BE49-F238E27FC236}">
                <a16:creationId xmlns:a16="http://schemas.microsoft.com/office/drawing/2014/main" id="{0F5395D0-2339-C233-8AE8-4EC8213E3A00}"/>
              </a:ext>
            </a:extLst>
          </p:cNvPr>
          <p:cNvSpPr txBox="1"/>
          <p:nvPr/>
        </p:nvSpPr>
        <p:spPr>
          <a:xfrm>
            <a:off x="2497717" y="4328249"/>
            <a:ext cx="3160134" cy="1754326"/>
          </a:xfrm>
          <a:prstGeom prst="rect">
            <a:avLst/>
          </a:prstGeom>
          <a:noFill/>
        </p:spPr>
        <p:txBody>
          <a:bodyPr wrap="square">
            <a:spAutoFit/>
          </a:bodyPr>
          <a:lstStyle/>
          <a:p>
            <a:pPr algn="ctr"/>
            <a:r>
              <a:rPr lang="en-GB" sz="1800" b="1">
                <a:solidFill>
                  <a:schemeClr val="bg1"/>
                </a:solidFill>
                <a:latin typeface="Arial" panose="020B0604020202020204" pitchFamily="34" charset="0"/>
                <a:cs typeface="Arial" panose="020B0604020202020204" pitchFamily="34" charset="0"/>
              </a:rPr>
              <a:t>“If you are worried about a young person, you could call emergency services even if you are unsure if the situation warrants an emergency response”</a:t>
            </a:r>
          </a:p>
        </p:txBody>
      </p:sp>
      <p:sp>
        <p:nvSpPr>
          <p:cNvPr id="17" name="TextBox 16">
            <a:extLst>
              <a:ext uri="{FF2B5EF4-FFF2-40B4-BE49-F238E27FC236}">
                <a16:creationId xmlns:a16="http://schemas.microsoft.com/office/drawing/2014/main" id="{6A952448-DE97-1FEC-ECCB-0BF9A92429EF}"/>
              </a:ext>
            </a:extLst>
          </p:cNvPr>
          <p:cNvSpPr txBox="1"/>
          <p:nvPr/>
        </p:nvSpPr>
        <p:spPr>
          <a:xfrm>
            <a:off x="8483526" y="4328249"/>
            <a:ext cx="2100262" cy="2246769"/>
          </a:xfrm>
          <a:prstGeom prst="rect">
            <a:avLst/>
          </a:prstGeom>
          <a:noFill/>
        </p:spPr>
        <p:txBody>
          <a:bodyPr wrap="square">
            <a:spAutoFit/>
          </a:bodyPr>
          <a:lstStyle/>
          <a:p>
            <a:pPr algn="ctr"/>
            <a:r>
              <a:rPr lang="en-GB" sz="2000" b="1">
                <a:solidFill>
                  <a:schemeClr val="bg1"/>
                </a:solidFill>
                <a:latin typeface="Arial" panose="020B0604020202020204" pitchFamily="34" charset="0"/>
                <a:cs typeface="Arial" panose="020B0604020202020204" pitchFamily="34" charset="0"/>
              </a:rPr>
              <a:t>“Listen to minorities and allow minoritised kids to speak on their experience”</a:t>
            </a:r>
          </a:p>
        </p:txBody>
      </p:sp>
      <p:pic>
        <p:nvPicPr>
          <p:cNvPr id="19" name="Picture 18" descr="A white line in a circle&#10;&#10;Description automatically generated">
            <a:extLst>
              <a:ext uri="{FF2B5EF4-FFF2-40B4-BE49-F238E27FC236}">
                <a16:creationId xmlns:a16="http://schemas.microsoft.com/office/drawing/2014/main" id="{A8668218-6FB2-7E88-DFFD-3CB9F5713350}"/>
              </a:ext>
            </a:extLst>
          </p:cNvPr>
          <p:cNvPicPr>
            <a:picLocks noChangeAspect="1"/>
          </p:cNvPicPr>
          <p:nvPr/>
        </p:nvPicPr>
        <p:blipFill>
          <a:blip r:embed="rId2"/>
          <a:stretch>
            <a:fillRect/>
          </a:stretch>
        </p:blipFill>
        <p:spPr>
          <a:xfrm>
            <a:off x="7457990" y="3638549"/>
            <a:ext cx="4472585" cy="3240791"/>
          </a:xfrm>
          <a:prstGeom prst="rect">
            <a:avLst/>
          </a:prstGeom>
        </p:spPr>
      </p:pic>
    </p:spTree>
    <p:extLst>
      <p:ext uri="{BB962C8B-B14F-4D97-AF65-F5344CB8AC3E}">
        <p14:creationId xmlns:p14="http://schemas.microsoft.com/office/powerpoint/2010/main" val="1761919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8" name="Picture 17" descr="A black rectangle with white border&#10;&#10;Description automatically generated">
            <a:extLst>
              <a:ext uri="{FF2B5EF4-FFF2-40B4-BE49-F238E27FC236}">
                <a16:creationId xmlns:a16="http://schemas.microsoft.com/office/drawing/2014/main" id="{ED67DA39-4C28-DCBE-563B-54FD08CE36BE}"/>
              </a:ext>
            </a:extLst>
          </p:cNvPr>
          <p:cNvPicPr>
            <a:picLocks noChangeAspect="1"/>
          </p:cNvPicPr>
          <p:nvPr/>
        </p:nvPicPr>
        <p:blipFill>
          <a:blip r:embed="rId3"/>
          <a:stretch>
            <a:fillRect/>
          </a:stretch>
        </p:blipFill>
        <p:spPr>
          <a:xfrm>
            <a:off x="5931560" y="1870735"/>
            <a:ext cx="4746916" cy="1742415"/>
          </a:xfrm>
          <a:prstGeom prst="rect">
            <a:avLst/>
          </a:prstGeom>
        </p:spPr>
      </p:pic>
      <p:pic>
        <p:nvPicPr>
          <p:cNvPr id="20" name="Picture 19" descr="A black rectangle with white border&#10;&#10;Description automatically generated">
            <a:extLst>
              <a:ext uri="{FF2B5EF4-FFF2-40B4-BE49-F238E27FC236}">
                <a16:creationId xmlns:a16="http://schemas.microsoft.com/office/drawing/2014/main" id="{E7580CAD-6C1D-6567-A4AF-DC2C81DAAB9B}"/>
              </a:ext>
            </a:extLst>
          </p:cNvPr>
          <p:cNvPicPr>
            <a:picLocks noChangeAspect="1"/>
          </p:cNvPicPr>
          <p:nvPr/>
        </p:nvPicPr>
        <p:blipFill>
          <a:blip r:embed="rId3"/>
          <a:stretch>
            <a:fillRect/>
          </a:stretch>
        </p:blipFill>
        <p:spPr>
          <a:xfrm>
            <a:off x="7212993" y="4940960"/>
            <a:ext cx="4746916" cy="1742415"/>
          </a:xfrm>
          <a:prstGeom prst="rect">
            <a:avLst/>
          </a:prstGeom>
        </p:spPr>
      </p:pic>
      <p:pic>
        <p:nvPicPr>
          <p:cNvPr id="5" name="Picture 4" descr="A black rectangle with white border&#10;&#10;Description automatically generated">
            <a:extLst>
              <a:ext uri="{FF2B5EF4-FFF2-40B4-BE49-F238E27FC236}">
                <a16:creationId xmlns:a16="http://schemas.microsoft.com/office/drawing/2014/main" id="{564D45A2-0ABE-7BB0-25A3-9557CCD6791F}"/>
              </a:ext>
            </a:extLst>
          </p:cNvPr>
          <p:cNvPicPr>
            <a:picLocks noChangeAspect="1"/>
          </p:cNvPicPr>
          <p:nvPr/>
        </p:nvPicPr>
        <p:blipFill>
          <a:blip r:embed="rId3"/>
          <a:stretch>
            <a:fillRect/>
          </a:stretch>
        </p:blipFill>
        <p:spPr>
          <a:xfrm>
            <a:off x="450536" y="1502074"/>
            <a:ext cx="4746916" cy="1742415"/>
          </a:xfrm>
          <a:prstGeom prst="rect">
            <a:avLst/>
          </a:prstGeom>
        </p:spPr>
      </p:pic>
      <p:pic>
        <p:nvPicPr>
          <p:cNvPr id="19" name="Picture 18" descr="A black rectangle with white border&#10;&#10;Description automatically generated">
            <a:extLst>
              <a:ext uri="{FF2B5EF4-FFF2-40B4-BE49-F238E27FC236}">
                <a16:creationId xmlns:a16="http://schemas.microsoft.com/office/drawing/2014/main" id="{B11DCC79-7FB0-5699-D2AF-902020F025F9}"/>
              </a:ext>
            </a:extLst>
          </p:cNvPr>
          <p:cNvPicPr>
            <a:picLocks noChangeAspect="1"/>
          </p:cNvPicPr>
          <p:nvPr/>
        </p:nvPicPr>
        <p:blipFill>
          <a:blip r:embed="rId3"/>
          <a:stretch>
            <a:fillRect/>
          </a:stretch>
        </p:blipFill>
        <p:spPr>
          <a:xfrm>
            <a:off x="930893" y="3988016"/>
            <a:ext cx="4916593" cy="1770576"/>
          </a:xfrm>
          <a:prstGeom prst="rect">
            <a:avLst/>
          </a:prstGeom>
        </p:spPr>
      </p:pic>
      <p:sp>
        <p:nvSpPr>
          <p:cNvPr id="2" name="Title 1">
            <a:extLst>
              <a:ext uri="{FF2B5EF4-FFF2-40B4-BE49-F238E27FC236}">
                <a16:creationId xmlns:a16="http://schemas.microsoft.com/office/drawing/2014/main" id="{4733EDE8-EB90-B515-0FCC-3A312C9EDB61}"/>
              </a:ext>
            </a:extLst>
          </p:cNvPr>
          <p:cNvSpPr>
            <a:spLocks noGrp="1"/>
          </p:cNvSpPr>
          <p:nvPr>
            <p:ph type="title"/>
          </p:nvPr>
        </p:nvSpPr>
        <p:spPr>
          <a:xfrm>
            <a:off x="420580" y="275736"/>
            <a:ext cx="11350840" cy="1008353"/>
          </a:xfrm>
        </p:spPr>
        <p:txBody>
          <a:bodyPr/>
          <a:lstStyle/>
          <a:p>
            <a:r>
              <a:rPr lang="en-GB">
                <a:solidFill>
                  <a:schemeClr val="bg1"/>
                </a:solidFill>
              </a:rPr>
              <a:t>Voice of the child</a:t>
            </a:r>
          </a:p>
        </p:txBody>
      </p:sp>
      <p:sp>
        <p:nvSpPr>
          <p:cNvPr id="4" name="Content Placeholder 3">
            <a:extLst>
              <a:ext uri="{FF2B5EF4-FFF2-40B4-BE49-F238E27FC236}">
                <a16:creationId xmlns:a16="http://schemas.microsoft.com/office/drawing/2014/main" id="{00B17956-0E14-E620-E65A-F4EABF29BAAC}"/>
              </a:ext>
            </a:extLst>
          </p:cNvPr>
          <p:cNvSpPr>
            <a:spLocks noGrp="1"/>
          </p:cNvSpPr>
          <p:nvPr>
            <p:ph idx="1"/>
          </p:nvPr>
        </p:nvSpPr>
        <p:spPr>
          <a:xfrm>
            <a:off x="674542" y="1792516"/>
            <a:ext cx="4298904" cy="708446"/>
          </a:xfrm>
        </p:spPr>
        <p:txBody>
          <a:bodyPr vert="horz" lIns="91440" tIns="45720" rIns="91440" bIns="45720" rtlCol="0" anchor="t">
            <a:noAutofit/>
          </a:bodyPr>
          <a:lstStyle/>
          <a:p>
            <a:pPr marL="0" indent="0">
              <a:buNone/>
            </a:pPr>
            <a:r>
              <a:rPr lang="en-GB" sz="2200" b="1">
                <a:solidFill>
                  <a:schemeClr val="bg1"/>
                </a:solidFill>
              </a:rPr>
              <a:t>Unpack victim blaming </a:t>
            </a:r>
            <a:r>
              <a:rPr lang="en-GB" sz="2200">
                <a:solidFill>
                  <a:schemeClr val="bg1"/>
                </a:solidFill>
              </a:rPr>
              <a:t>views that young people may hold             about themselves.</a:t>
            </a:r>
          </a:p>
        </p:txBody>
      </p:sp>
      <p:sp>
        <p:nvSpPr>
          <p:cNvPr id="13" name="TextBox 12">
            <a:extLst>
              <a:ext uri="{FF2B5EF4-FFF2-40B4-BE49-F238E27FC236}">
                <a16:creationId xmlns:a16="http://schemas.microsoft.com/office/drawing/2014/main" id="{85623F02-50DC-2382-0721-E34FBCFB98CF}"/>
              </a:ext>
            </a:extLst>
          </p:cNvPr>
          <p:cNvSpPr txBox="1"/>
          <p:nvPr/>
        </p:nvSpPr>
        <p:spPr>
          <a:xfrm>
            <a:off x="1149912" y="4284570"/>
            <a:ext cx="4697574" cy="1446550"/>
          </a:xfrm>
          <a:prstGeom prst="rect">
            <a:avLst/>
          </a:prstGeom>
          <a:noFill/>
        </p:spPr>
        <p:txBody>
          <a:bodyPr wrap="square">
            <a:spAutoFit/>
          </a:bodyPr>
          <a:lstStyle/>
          <a:p>
            <a:pPr marL="0" indent="0">
              <a:buNone/>
            </a:pPr>
            <a:r>
              <a:rPr lang="en-GB" sz="2200" b="1">
                <a:solidFill>
                  <a:schemeClr val="bg1"/>
                </a:solidFill>
                <a:latin typeface="Arial" panose="020B0604020202020204" pitchFamily="34" charset="0"/>
                <a:cs typeface="Arial" panose="020B0604020202020204" pitchFamily="34" charset="0"/>
              </a:rPr>
              <a:t>Increase empathy </a:t>
            </a:r>
            <a:r>
              <a:rPr lang="en-GB" sz="2200">
                <a:solidFill>
                  <a:schemeClr val="bg1"/>
                </a:solidFill>
                <a:latin typeface="Arial" panose="020B0604020202020204" pitchFamily="34" charset="0"/>
                <a:cs typeface="Arial" panose="020B0604020202020204" pitchFamily="34" charset="0"/>
              </a:rPr>
              <a:t>towards themselves by exploring </a:t>
            </a:r>
            <a:r>
              <a:rPr lang="en-GB" sz="2200" b="1">
                <a:solidFill>
                  <a:schemeClr val="bg1"/>
                </a:solidFill>
                <a:latin typeface="Arial" panose="020B0604020202020204" pitchFamily="34" charset="0"/>
                <a:cs typeface="Arial" panose="020B0604020202020204" pitchFamily="34" charset="0"/>
              </a:rPr>
              <a:t>circumstance and motivation </a:t>
            </a:r>
            <a:r>
              <a:rPr lang="en-GB" sz="2200">
                <a:solidFill>
                  <a:schemeClr val="bg1"/>
                </a:solidFill>
                <a:latin typeface="Arial" panose="020B0604020202020204" pitchFamily="34" charset="0"/>
                <a:cs typeface="Arial" panose="020B0604020202020204" pitchFamily="34" charset="0"/>
              </a:rPr>
              <a:t>of abuser. </a:t>
            </a:r>
          </a:p>
        </p:txBody>
      </p:sp>
      <p:sp>
        <p:nvSpPr>
          <p:cNvPr id="15" name="TextBox 14">
            <a:extLst>
              <a:ext uri="{FF2B5EF4-FFF2-40B4-BE49-F238E27FC236}">
                <a16:creationId xmlns:a16="http://schemas.microsoft.com/office/drawing/2014/main" id="{127AD2B4-B2AF-FE64-97BB-BAC83CC99768}"/>
              </a:ext>
            </a:extLst>
          </p:cNvPr>
          <p:cNvSpPr txBox="1"/>
          <p:nvPr/>
        </p:nvSpPr>
        <p:spPr>
          <a:xfrm>
            <a:off x="7645613" y="5067669"/>
            <a:ext cx="3893575" cy="1446550"/>
          </a:xfrm>
          <a:prstGeom prst="rect">
            <a:avLst/>
          </a:prstGeom>
          <a:noFill/>
        </p:spPr>
        <p:txBody>
          <a:bodyPr wrap="square">
            <a:spAutoFit/>
          </a:bodyPr>
          <a:lstStyle/>
          <a:p>
            <a:r>
              <a:rPr lang="en-GB" sz="2200">
                <a:solidFill>
                  <a:schemeClr val="bg1"/>
                </a:solidFill>
                <a:latin typeface="Arial" panose="020B0604020202020204" pitchFamily="34" charset="0"/>
                <a:cs typeface="Arial" panose="020B0604020202020204" pitchFamily="34" charset="0"/>
              </a:rPr>
              <a:t>Take a </a:t>
            </a:r>
            <a:r>
              <a:rPr lang="en-GB" sz="2200" b="1">
                <a:solidFill>
                  <a:schemeClr val="bg1"/>
                </a:solidFill>
                <a:latin typeface="Arial" panose="020B0604020202020204" pitchFamily="34" charset="0"/>
                <a:cs typeface="Arial" panose="020B0604020202020204" pitchFamily="34" charset="0"/>
              </a:rPr>
              <a:t>children's rights-based approach</a:t>
            </a:r>
            <a:r>
              <a:rPr lang="en-GB" sz="2200">
                <a:solidFill>
                  <a:schemeClr val="bg1"/>
                </a:solidFill>
                <a:latin typeface="Arial" panose="020B0604020202020204" pitchFamily="34" charset="0"/>
                <a:cs typeface="Arial" panose="020B0604020202020204" pitchFamily="34" charset="0"/>
              </a:rPr>
              <a:t>: all children have the right to protection from abuse.</a:t>
            </a:r>
          </a:p>
        </p:txBody>
      </p:sp>
      <p:sp>
        <p:nvSpPr>
          <p:cNvPr id="17" name="TextBox 16">
            <a:extLst>
              <a:ext uri="{FF2B5EF4-FFF2-40B4-BE49-F238E27FC236}">
                <a16:creationId xmlns:a16="http://schemas.microsoft.com/office/drawing/2014/main" id="{23366B8D-F9A2-6F29-0CD7-5CD409CED1AE}"/>
              </a:ext>
            </a:extLst>
          </p:cNvPr>
          <p:cNvSpPr txBox="1"/>
          <p:nvPr/>
        </p:nvSpPr>
        <p:spPr>
          <a:xfrm>
            <a:off x="6071475" y="2215742"/>
            <a:ext cx="4547031" cy="1107996"/>
          </a:xfrm>
          <a:prstGeom prst="rect">
            <a:avLst/>
          </a:prstGeom>
          <a:noFill/>
        </p:spPr>
        <p:txBody>
          <a:bodyPr wrap="square">
            <a:spAutoFit/>
          </a:bodyPr>
          <a:lstStyle/>
          <a:p>
            <a:r>
              <a:rPr lang="en-GB" sz="2200">
                <a:solidFill>
                  <a:schemeClr val="bg1"/>
                </a:solidFill>
                <a:latin typeface="Arial" panose="020B0604020202020204" pitchFamily="34" charset="0"/>
                <a:cs typeface="Arial" panose="020B0604020202020204" pitchFamily="34" charset="0"/>
              </a:rPr>
              <a:t>Do not re-enforce the </a:t>
            </a:r>
            <a:r>
              <a:rPr lang="en-GB" sz="2200" b="1">
                <a:solidFill>
                  <a:schemeClr val="bg1"/>
                </a:solidFill>
                <a:latin typeface="Arial" panose="020B0604020202020204" pitchFamily="34" charset="0"/>
                <a:cs typeface="Arial" panose="020B0604020202020204" pitchFamily="34" charset="0"/>
              </a:rPr>
              <a:t>young person's victim blaming narrative </a:t>
            </a:r>
            <a:r>
              <a:rPr lang="en-GB" sz="2200">
                <a:solidFill>
                  <a:schemeClr val="bg1"/>
                </a:solidFill>
                <a:latin typeface="Arial" panose="020B0604020202020204" pitchFamily="34" charset="0"/>
                <a:cs typeface="Arial" panose="020B0604020202020204" pitchFamily="34" charset="0"/>
              </a:rPr>
              <a:t>about themselves.</a:t>
            </a:r>
          </a:p>
        </p:txBody>
      </p:sp>
      <p:pic>
        <p:nvPicPr>
          <p:cNvPr id="22" name="Picture 21" descr="A hand holding a heart&#10;&#10;Description automatically generated">
            <a:extLst>
              <a:ext uri="{FF2B5EF4-FFF2-40B4-BE49-F238E27FC236}">
                <a16:creationId xmlns:a16="http://schemas.microsoft.com/office/drawing/2014/main" id="{E3C1F598-D9ED-0C26-19C8-69177FB2B318}"/>
              </a:ext>
            </a:extLst>
          </p:cNvPr>
          <p:cNvPicPr>
            <a:picLocks noChangeAspect="1"/>
          </p:cNvPicPr>
          <p:nvPr/>
        </p:nvPicPr>
        <p:blipFill>
          <a:blip r:embed="rId4"/>
          <a:stretch>
            <a:fillRect/>
          </a:stretch>
        </p:blipFill>
        <p:spPr>
          <a:xfrm>
            <a:off x="6785454" y="4361721"/>
            <a:ext cx="964412" cy="1025627"/>
          </a:xfrm>
          <a:prstGeom prst="rect">
            <a:avLst/>
          </a:prstGeom>
        </p:spPr>
      </p:pic>
      <p:pic>
        <p:nvPicPr>
          <p:cNvPr id="24" name="Picture 23" descr="A heart in the head of a person&#10;&#10;Description automatically generated">
            <a:extLst>
              <a:ext uri="{FF2B5EF4-FFF2-40B4-BE49-F238E27FC236}">
                <a16:creationId xmlns:a16="http://schemas.microsoft.com/office/drawing/2014/main" id="{522DDDEF-08C5-B7BE-5D99-D99F67A1B7E6}"/>
              </a:ext>
            </a:extLst>
          </p:cNvPr>
          <p:cNvPicPr>
            <a:picLocks noChangeAspect="1"/>
          </p:cNvPicPr>
          <p:nvPr/>
        </p:nvPicPr>
        <p:blipFill>
          <a:blip r:embed="rId5"/>
          <a:stretch>
            <a:fillRect/>
          </a:stretch>
        </p:blipFill>
        <p:spPr>
          <a:xfrm>
            <a:off x="440545" y="3289256"/>
            <a:ext cx="1014588" cy="1182558"/>
          </a:xfrm>
          <a:prstGeom prst="rect">
            <a:avLst/>
          </a:prstGeom>
        </p:spPr>
      </p:pic>
      <p:pic>
        <p:nvPicPr>
          <p:cNvPr id="26" name="Picture 25" descr="A black and white image of a sign&#10;&#10;Description automatically generated">
            <a:extLst>
              <a:ext uri="{FF2B5EF4-FFF2-40B4-BE49-F238E27FC236}">
                <a16:creationId xmlns:a16="http://schemas.microsoft.com/office/drawing/2014/main" id="{070831AC-2651-0800-B878-B2C80BF07095}"/>
              </a:ext>
            </a:extLst>
          </p:cNvPr>
          <p:cNvPicPr>
            <a:picLocks noChangeAspect="1"/>
          </p:cNvPicPr>
          <p:nvPr/>
        </p:nvPicPr>
        <p:blipFill>
          <a:blip r:embed="rId6"/>
          <a:stretch>
            <a:fillRect/>
          </a:stretch>
        </p:blipFill>
        <p:spPr>
          <a:xfrm>
            <a:off x="5737510" y="1112705"/>
            <a:ext cx="1045215" cy="1145426"/>
          </a:xfrm>
          <a:prstGeom prst="rect">
            <a:avLst/>
          </a:prstGeom>
        </p:spPr>
      </p:pic>
      <p:pic>
        <p:nvPicPr>
          <p:cNvPr id="28" name="Picture 27" descr="A white outline of a chat bubble&#10;&#10;Description automatically generated">
            <a:extLst>
              <a:ext uri="{FF2B5EF4-FFF2-40B4-BE49-F238E27FC236}">
                <a16:creationId xmlns:a16="http://schemas.microsoft.com/office/drawing/2014/main" id="{4618D28A-634E-EF57-6F51-C764BE460983}"/>
              </a:ext>
            </a:extLst>
          </p:cNvPr>
          <p:cNvPicPr>
            <a:picLocks noChangeAspect="1"/>
          </p:cNvPicPr>
          <p:nvPr/>
        </p:nvPicPr>
        <p:blipFill>
          <a:blip r:embed="rId7"/>
          <a:stretch>
            <a:fillRect/>
          </a:stretch>
        </p:blipFill>
        <p:spPr>
          <a:xfrm>
            <a:off x="9268374" y="56614"/>
            <a:ext cx="1437436" cy="1224297"/>
          </a:xfrm>
          <a:prstGeom prst="rect">
            <a:avLst/>
          </a:prstGeom>
        </p:spPr>
      </p:pic>
      <p:pic>
        <p:nvPicPr>
          <p:cNvPr id="30" name="Picture 29" descr="A white text box with lines&#10;&#10;Description automatically generated">
            <a:extLst>
              <a:ext uri="{FF2B5EF4-FFF2-40B4-BE49-F238E27FC236}">
                <a16:creationId xmlns:a16="http://schemas.microsoft.com/office/drawing/2014/main" id="{BB0F4BA2-77F3-9F76-3150-5D102288E289}"/>
              </a:ext>
            </a:extLst>
          </p:cNvPr>
          <p:cNvPicPr>
            <a:picLocks noChangeAspect="1"/>
          </p:cNvPicPr>
          <p:nvPr/>
        </p:nvPicPr>
        <p:blipFill>
          <a:blip r:embed="rId8"/>
          <a:stretch>
            <a:fillRect/>
          </a:stretch>
        </p:blipFill>
        <p:spPr>
          <a:xfrm>
            <a:off x="10834733" y="600595"/>
            <a:ext cx="990951" cy="1024219"/>
          </a:xfrm>
          <a:prstGeom prst="rect">
            <a:avLst/>
          </a:prstGeom>
        </p:spPr>
      </p:pic>
      <p:pic>
        <p:nvPicPr>
          <p:cNvPr id="40" name="Picture 39" descr="A white outline of a cloud&#10;&#10;Description automatically generated">
            <a:extLst>
              <a:ext uri="{FF2B5EF4-FFF2-40B4-BE49-F238E27FC236}">
                <a16:creationId xmlns:a16="http://schemas.microsoft.com/office/drawing/2014/main" id="{C1F7C0C8-F588-040E-FCF9-FACD09079FC0}"/>
              </a:ext>
            </a:extLst>
          </p:cNvPr>
          <p:cNvPicPr>
            <a:picLocks noChangeAspect="1"/>
          </p:cNvPicPr>
          <p:nvPr/>
        </p:nvPicPr>
        <p:blipFill>
          <a:blip r:embed="rId9"/>
          <a:stretch>
            <a:fillRect/>
          </a:stretch>
        </p:blipFill>
        <p:spPr>
          <a:xfrm>
            <a:off x="116783" y="1355501"/>
            <a:ext cx="986596" cy="659833"/>
          </a:xfrm>
          <a:prstGeom prst="rect">
            <a:avLst/>
          </a:prstGeom>
        </p:spPr>
      </p:pic>
    </p:spTree>
    <p:extLst>
      <p:ext uri="{BB962C8B-B14F-4D97-AF65-F5344CB8AC3E}">
        <p14:creationId xmlns:p14="http://schemas.microsoft.com/office/powerpoint/2010/main" val="56047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68E1-A269-16A9-D099-C91E7B3B9F6A}"/>
              </a:ext>
            </a:extLst>
          </p:cNvPr>
          <p:cNvSpPr>
            <a:spLocks noGrp="1"/>
          </p:cNvSpPr>
          <p:nvPr>
            <p:ph type="title"/>
          </p:nvPr>
        </p:nvSpPr>
        <p:spPr>
          <a:xfrm>
            <a:off x="30056" y="15080"/>
            <a:ext cx="4256195" cy="1325563"/>
          </a:xfrm>
        </p:spPr>
        <p:txBody>
          <a:bodyPr/>
          <a:lstStyle/>
          <a:p>
            <a:r>
              <a:rPr lang="en-GB"/>
              <a:t>#LookCloser</a:t>
            </a:r>
          </a:p>
        </p:txBody>
      </p:sp>
      <p:sp>
        <p:nvSpPr>
          <p:cNvPr id="3" name="Content Placeholder 2">
            <a:extLst>
              <a:ext uri="{FF2B5EF4-FFF2-40B4-BE49-F238E27FC236}">
                <a16:creationId xmlns:a16="http://schemas.microsoft.com/office/drawing/2014/main" id="{5AA7CC08-E99B-A432-FE73-DC80B3A30271}"/>
              </a:ext>
            </a:extLst>
          </p:cNvPr>
          <p:cNvSpPr>
            <a:spLocks noGrp="1"/>
          </p:cNvSpPr>
          <p:nvPr>
            <p:ph idx="1"/>
          </p:nvPr>
        </p:nvSpPr>
        <p:spPr>
          <a:xfrm>
            <a:off x="420580" y="1577975"/>
            <a:ext cx="11350840" cy="4602163"/>
          </a:xfrm>
        </p:spPr>
        <p:txBody>
          <a:bodyPr/>
          <a:lstStyle/>
          <a:p>
            <a:r>
              <a:rPr lang="en-GB" b="0" i="0">
                <a:solidFill>
                  <a:srgbClr val="000000"/>
                </a:solidFill>
                <a:effectLst/>
              </a:rPr>
              <a:t>Across the country, young people are being manipulated, sexually abused, forced to launder money and deal drugs. Exploitation isn't obvious. But it happens everywhere </a:t>
            </a:r>
            <a:endParaRPr lang="en-GB">
              <a:solidFill>
                <a:srgbClr val="000000"/>
              </a:solidFill>
            </a:endParaRPr>
          </a:p>
          <a:p>
            <a:r>
              <a:rPr lang="en-GB" b="0" i="0">
                <a:solidFill>
                  <a:srgbClr val="000000"/>
                </a:solidFill>
                <a:effectLst/>
              </a:rPr>
              <a:t>Together we can stop it </a:t>
            </a:r>
          </a:p>
          <a:p>
            <a:r>
              <a:rPr lang="en-GB" b="0" i="0">
                <a:solidFill>
                  <a:srgbClr val="000000"/>
                </a:solidFill>
                <a:effectLst/>
              </a:rPr>
              <a:t>Get to know the signs of child exploitation and how to report it through our award-winning </a:t>
            </a:r>
            <a:r>
              <a:rPr lang="en-GB" b="1" i="0">
                <a:solidFill>
                  <a:srgbClr val="000000"/>
                </a:solidFill>
                <a:effectLst/>
              </a:rPr>
              <a:t>#LookCloser </a:t>
            </a:r>
            <a:r>
              <a:rPr lang="en-GB" b="0" i="0">
                <a:solidFill>
                  <a:srgbClr val="000000"/>
                </a:solidFill>
                <a:effectLst/>
              </a:rPr>
              <a:t>campaign with the British Transport Police and National County Lines Coordination Centre </a:t>
            </a:r>
          </a:p>
          <a:p>
            <a:r>
              <a:rPr lang="en-GB" b="0" i="0">
                <a:solidFill>
                  <a:srgbClr val="000000"/>
                </a:solidFill>
                <a:effectLst/>
              </a:rPr>
              <a:t>Together we can protect children from this abuse</a:t>
            </a:r>
            <a:endParaRPr lang="en-GB"/>
          </a:p>
        </p:txBody>
      </p:sp>
      <p:pic>
        <p:nvPicPr>
          <p:cNvPr id="1028" name="Picture 4" descr="British Transport Police - London Job ...">
            <a:extLst>
              <a:ext uri="{FF2B5EF4-FFF2-40B4-BE49-F238E27FC236}">
                <a16:creationId xmlns:a16="http://schemas.microsoft.com/office/drawing/2014/main" id="{8238FF0D-96DE-59B1-091B-6BA680474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360" y="366083"/>
            <a:ext cx="1740060" cy="861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County Lines Coordination ...">
            <a:extLst>
              <a:ext uri="{FF2B5EF4-FFF2-40B4-BE49-F238E27FC236}">
                <a16:creationId xmlns:a16="http://schemas.microsoft.com/office/drawing/2014/main" id="{9737E7C6-57DE-6ECE-CBB3-D1F48E478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820" y="15080"/>
            <a:ext cx="1438276" cy="14382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Children's Society - Wikipedia">
            <a:extLst>
              <a:ext uri="{FF2B5EF4-FFF2-40B4-BE49-F238E27FC236}">
                <a16:creationId xmlns:a16="http://schemas.microsoft.com/office/drawing/2014/main" id="{1DCC02B4-4AB5-EEDF-ED60-E42F5CAFB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634" y="156369"/>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5634590-C129-223B-69C4-08F31A149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0516" y="5091418"/>
            <a:ext cx="3791484" cy="176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8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 name="Freeform 2" descr="A white background with black and white clouds&#10;&#10;AI-generated content may be incorrect.">
            <a:extLst>
              <a:ext uri="{FF2B5EF4-FFF2-40B4-BE49-F238E27FC236}">
                <a16:creationId xmlns:a16="http://schemas.microsoft.com/office/drawing/2014/main" id="{8AAD2EE5-93E1-0925-060D-F4B54C0723A3}"/>
              </a:ext>
            </a:extLst>
          </p:cNvPr>
          <p:cNvSpPr/>
          <p:nvPr/>
        </p:nvSpPr>
        <p:spPr>
          <a:xfrm>
            <a:off x="965877" y="1478518"/>
            <a:ext cx="10436435" cy="4790759"/>
          </a:xfrm>
          <a:custGeom>
            <a:avLst/>
            <a:gdLst/>
            <a:ahLst/>
            <a:cxnLst/>
            <a:rect l="l" t="t" r="r" b="b"/>
            <a:pathLst>
              <a:path w="16013500" h="7863963">
                <a:moveTo>
                  <a:pt x="0" y="0"/>
                </a:moveTo>
                <a:lnTo>
                  <a:pt x="16013500" y="0"/>
                </a:lnTo>
                <a:lnTo>
                  <a:pt x="16013500" y="7863964"/>
                </a:lnTo>
                <a:lnTo>
                  <a:pt x="0" y="7863964"/>
                </a:lnTo>
                <a:lnTo>
                  <a:pt x="0" y="0"/>
                </a:lnTo>
                <a:close/>
              </a:path>
            </a:pathLst>
          </a:custGeom>
          <a:blipFill>
            <a:blip r:embed="rId3"/>
            <a:stretch>
              <a:fillRect t="-50060" b="-53891"/>
            </a:stretch>
          </a:blip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32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2" name="Title 1">
            <a:extLst>
              <a:ext uri="{FF2B5EF4-FFF2-40B4-BE49-F238E27FC236}">
                <a16:creationId xmlns:a16="http://schemas.microsoft.com/office/drawing/2014/main" id="{346B97EE-8E30-A5A6-5D07-A7C6B2964E9A}"/>
              </a:ext>
            </a:extLst>
          </p:cNvPr>
          <p:cNvSpPr>
            <a:spLocks noGrp="1"/>
          </p:cNvSpPr>
          <p:nvPr>
            <p:ph type="ctrTitle" idx="4294967295"/>
          </p:nvPr>
        </p:nvSpPr>
        <p:spPr>
          <a:xfrm>
            <a:off x="965100" y="51237"/>
            <a:ext cx="10247313" cy="1407670"/>
          </a:xfrm>
        </p:spPr>
        <p:txBody>
          <a:bodyPr/>
          <a:lstStyle/>
          <a:p>
            <a:r>
              <a:rPr lang="en-GB">
                <a:solidFill>
                  <a:schemeClr val="tx2"/>
                </a:solidFill>
              </a:rPr>
              <a:t>What is child exploitation?</a:t>
            </a:r>
          </a:p>
        </p:txBody>
      </p:sp>
      <p:pic>
        <p:nvPicPr>
          <p:cNvPr id="4" name="Picture 3" descr="A blue circle with black background&#10;&#10;Description automatically generated">
            <a:extLst>
              <a:ext uri="{FF2B5EF4-FFF2-40B4-BE49-F238E27FC236}">
                <a16:creationId xmlns:a16="http://schemas.microsoft.com/office/drawing/2014/main" id="{977F5D04-20FB-0BD4-A257-C8CBC370381E}"/>
              </a:ext>
            </a:extLst>
          </p:cNvPr>
          <p:cNvPicPr>
            <a:picLocks noChangeAspect="1"/>
          </p:cNvPicPr>
          <p:nvPr/>
        </p:nvPicPr>
        <p:blipFill>
          <a:blip r:embed="rId4"/>
          <a:stretch>
            <a:fillRect/>
          </a:stretch>
        </p:blipFill>
        <p:spPr>
          <a:xfrm>
            <a:off x="5109390" y="4069364"/>
            <a:ext cx="1958735" cy="1943350"/>
          </a:xfrm>
          <a:prstGeom prst="rect">
            <a:avLst/>
          </a:prstGeom>
        </p:spPr>
      </p:pic>
      <p:pic>
        <p:nvPicPr>
          <p:cNvPr id="6" name="Picture 5" descr="A orange circle with black background&#10;&#10;Description automatically generated">
            <a:extLst>
              <a:ext uri="{FF2B5EF4-FFF2-40B4-BE49-F238E27FC236}">
                <a16:creationId xmlns:a16="http://schemas.microsoft.com/office/drawing/2014/main" id="{B5082EB6-852A-9693-A7BE-7F84DD400A72}"/>
              </a:ext>
            </a:extLst>
          </p:cNvPr>
          <p:cNvPicPr>
            <a:picLocks noChangeAspect="1"/>
          </p:cNvPicPr>
          <p:nvPr/>
        </p:nvPicPr>
        <p:blipFill>
          <a:blip r:embed="rId5"/>
          <a:stretch>
            <a:fillRect/>
          </a:stretch>
        </p:blipFill>
        <p:spPr>
          <a:xfrm>
            <a:off x="3045429" y="2539516"/>
            <a:ext cx="1814463" cy="1816672"/>
          </a:xfrm>
          <a:prstGeom prst="rect">
            <a:avLst/>
          </a:prstGeom>
        </p:spPr>
      </p:pic>
      <p:pic>
        <p:nvPicPr>
          <p:cNvPr id="8" name="Picture 7" descr="A blue circle with black background&#10;&#10;Description automatically generated">
            <a:extLst>
              <a:ext uri="{FF2B5EF4-FFF2-40B4-BE49-F238E27FC236}">
                <a16:creationId xmlns:a16="http://schemas.microsoft.com/office/drawing/2014/main" id="{029B0F9C-47A7-8563-9A2A-7EDFDED5F06E}"/>
              </a:ext>
            </a:extLst>
          </p:cNvPr>
          <p:cNvPicPr>
            <a:picLocks noChangeAspect="1"/>
          </p:cNvPicPr>
          <p:nvPr/>
        </p:nvPicPr>
        <p:blipFill>
          <a:blip r:embed="rId6"/>
          <a:stretch>
            <a:fillRect/>
          </a:stretch>
        </p:blipFill>
        <p:spPr>
          <a:xfrm>
            <a:off x="7583836" y="2556802"/>
            <a:ext cx="1768910" cy="179843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86B2542-AADF-71D0-700E-EE5117A055D9}"/>
              </a:ext>
            </a:extLst>
          </p:cNvPr>
          <p:cNvPicPr>
            <a:picLocks noChangeAspect="1"/>
          </p:cNvPicPr>
          <p:nvPr/>
        </p:nvPicPr>
        <p:blipFill>
          <a:blip r:embed="rId7"/>
          <a:stretch>
            <a:fillRect/>
          </a:stretch>
        </p:blipFill>
        <p:spPr>
          <a:xfrm>
            <a:off x="1414567" y="1681287"/>
            <a:ext cx="9520530" cy="742562"/>
          </a:xfrm>
          <a:prstGeom prst="rect">
            <a:avLst/>
          </a:prstGeom>
        </p:spPr>
      </p:pic>
      <p:sp>
        <p:nvSpPr>
          <p:cNvPr id="14" name="TextBox 13">
            <a:extLst>
              <a:ext uri="{FF2B5EF4-FFF2-40B4-BE49-F238E27FC236}">
                <a16:creationId xmlns:a16="http://schemas.microsoft.com/office/drawing/2014/main" id="{BF28A426-4704-C9C1-8627-6972EC74A37F}"/>
              </a:ext>
            </a:extLst>
          </p:cNvPr>
          <p:cNvSpPr txBox="1"/>
          <p:nvPr/>
        </p:nvSpPr>
        <p:spPr>
          <a:xfrm>
            <a:off x="3043656" y="3037573"/>
            <a:ext cx="18556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000">
                <a:solidFill>
                  <a:srgbClr val="FFFFFF"/>
                </a:solidFill>
                <a:latin typeface="Arial" panose="020B0604020202020204" pitchFamily="34" charset="0"/>
                <a:ea typeface="+mn-lt"/>
                <a:cs typeface="Arial" panose="020B0604020202020204" pitchFamily="34" charset="0"/>
              </a:rPr>
              <a:t>Child Sexual Exploitation </a:t>
            </a:r>
            <a:endParaRPr lang="en-US" sz="2000" b="0" i="0" u="none" strike="noStrike" kern="1200" cap="none" spc="0" normalizeH="0" baseline="0" noProof="0">
              <a:ln>
                <a:noFill/>
              </a:ln>
              <a:solidFill>
                <a:srgbClr val="FFFFFF"/>
              </a:solidFill>
              <a:effectLst/>
              <a:uLnTx/>
              <a:uFillTx/>
              <a:latin typeface="Arial" panose="020B0604020202020204" pitchFamily="34" charset="0"/>
              <a:ea typeface="+mn-lt"/>
              <a:cs typeface="Arial" panose="020B0604020202020204" pitchFamily="34" charset="0"/>
            </a:endParaRPr>
          </a:p>
          <a:p>
            <a:pPr marL="0" marR="0" lvl="0" indent="0" algn="ctr" defTabSz="914400">
              <a:lnSpc>
                <a:spcPct val="100000"/>
              </a:lnSpc>
              <a:spcBef>
                <a:spcPts val="0"/>
              </a:spcBef>
              <a:spcAft>
                <a:spcPts val="0"/>
              </a:spcAft>
              <a:buClrTx/>
              <a:buSzTx/>
              <a:buFontTx/>
              <a:buNone/>
              <a:tabLst/>
              <a:defRPr/>
            </a:pPr>
            <a:r>
              <a:rPr lang="en-US" sz="2000">
                <a:solidFill>
                  <a:srgbClr val="FFFFFF"/>
                </a:solidFill>
                <a:latin typeface="Arial" panose="020B0604020202020204" pitchFamily="34" charset="0"/>
                <a:ea typeface="Calibri"/>
                <a:cs typeface="Arial" panose="020B0604020202020204" pitchFamily="34" charset="0"/>
              </a:rPr>
              <a:t>CSE</a:t>
            </a:r>
            <a:endParaRPr lang="en-US" sz="20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a:p>
            <a:pPr algn="ctr">
              <a:defRPr/>
            </a:pPr>
            <a:endParaRPr lang="en-US" sz="2000">
              <a:solidFill>
                <a:srgbClr val="FFFF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A31E5DC-490E-C9F9-D581-B7B8BCFE2238}"/>
              </a:ext>
            </a:extLst>
          </p:cNvPr>
          <p:cNvSpPr txBox="1"/>
          <p:nvPr/>
        </p:nvSpPr>
        <p:spPr>
          <a:xfrm>
            <a:off x="7544772" y="3037573"/>
            <a:ext cx="18556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000">
                <a:solidFill>
                  <a:srgbClr val="FFFFFF"/>
                </a:solidFill>
                <a:latin typeface="Arial" panose="020B0604020202020204" pitchFamily="34" charset="0"/>
                <a:ea typeface="+mn-lt"/>
                <a:cs typeface="Arial" panose="020B0604020202020204" pitchFamily="34" charset="0"/>
              </a:rPr>
              <a:t>Child Criminal </a:t>
            </a:r>
            <a:endParaRPr lang="en-US">
              <a:latin typeface="Arial" panose="020B0604020202020204" pitchFamily="34" charset="0"/>
              <a:cs typeface="Arial" panose="020B0604020202020204" pitchFamily="34" charset="0"/>
            </a:endParaRPr>
          </a:p>
          <a:p>
            <a:pPr algn="ctr">
              <a:defRPr/>
            </a:pPr>
            <a:r>
              <a:rPr lang="en-US" sz="2000">
                <a:solidFill>
                  <a:srgbClr val="FFFFFF"/>
                </a:solidFill>
                <a:latin typeface="Arial" panose="020B0604020202020204" pitchFamily="34" charset="0"/>
                <a:ea typeface="+mn-lt"/>
                <a:cs typeface="Arial" panose="020B0604020202020204" pitchFamily="34" charset="0"/>
              </a:rPr>
              <a:t>Exploitation </a:t>
            </a:r>
            <a:endParaRPr lang="en-US">
              <a:latin typeface="Arial" panose="020B0604020202020204" pitchFamily="34" charset="0"/>
              <a:cs typeface="Arial" panose="020B0604020202020204" pitchFamily="34" charset="0"/>
            </a:endParaRPr>
          </a:p>
          <a:p>
            <a:pPr marL="0" marR="0" lvl="0" indent="0" algn="ctr" defTabSz="914400">
              <a:lnSpc>
                <a:spcPct val="100000"/>
              </a:lnSpc>
              <a:spcBef>
                <a:spcPts val="0"/>
              </a:spcBef>
              <a:spcAft>
                <a:spcPts val="0"/>
              </a:spcAft>
              <a:buClrTx/>
              <a:buSzTx/>
              <a:buFontTx/>
              <a:buNone/>
              <a:tabLst/>
              <a:defRPr/>
            </a:pPr>
            <a:r>
              <a:rPr lang="en-US" sz="2000">
                <a:solidFill>
                  <a:srgbClr val="FFFFFF"/>
                </a:solidFill>
                <a:latin typeface="Arial" panose="020B0604020202020204" pitchFamily="34" charset="0"/>
                <a:ea typeface="Calibri"/>
                <a:cs typeface="Arial" panose="020B0604020202020204" pitchFamily="34" charset="0"/>
              </a:rPr>
              <a:t>CCE</a:t>
            </a:r>
            <a:endParaRPr lang="en-US" sz="20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a:p>
            <a:pPr algn="ctr">
              <a:defRPr/>
            </a:pPr>
            <a:endParaRPr lang="en-US" sz="2000">
              <a:solidFill>
                <a:srgbClr val="FFFFF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0D4FCD0-B6A9-B54D-5739-30C9663C30D1}"/>
              </a:ext>
            </a:extLst>
          </p:cNvPr>
          <p:cNvSpPr txBox="1"/>
          <p:nvPr/>
        </p:nvSpPr>
        <p:spPr>
          <a:xfrm>
            <a:off x="5160926" y="4381498"/>
            <a:ext cx="185566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000">
                <a:solidFill>
                  <a:srgbClr val="FFFFFF"/>
                </a:solidFill>
                <a:latin typeface="Arial" panose="020B0604020202020204" pitchFamily="34" charset="0"/>
                <a:ea typeface="+mn-lt"/>
                <a:cs typeface="Arial" panose="020B0604020202020204" pitchFamily="34" charset="0"/>
              </a:rPr>
              <a:t>Child Financial </a:t>
            </a:r>
            <a:endParaRPr lang="en-US">
              <a:latin typeface="Arial" panose="020B0604020202020204" pitchFamily="34" charset="0"/>
              <a:cs typeface="Arial" panose="020B0604020202020204" pitchFamily="34" charset="0"/>
            </a:endParaRPr>
          </a:p>
          <a:p>
            <a:pPr algn="ctr">
              <a:defRPr/>
            </a:pPr>
            <a:r>
              <a:rPr lang="en-US" sz="2000">
                <a:solidFill>
                  <a:srgbClr val="FFFFFF"/>
                </a:solidFill>
                <a:latin typeface="Arial" panose="020B0604020202020204" pitchFamily="34" charset="0"/>
                <a:ea typeface="+mn-lt"/>
                <a:cs typeface="Arial" panose="020B0604020202020204" pitchFamily="34" charset="0"/>
              </a:rPr>
              <a:t>Exploitation </a:t>
            </a:r>
            <a:endParaRPr lang="en-US">
              <a:latin typeface="Arial" panose="020B0604020202020204" pitchFamily="34" charset="0"/>
              <a:cs typeface="Arial" panose="020B0604020202020204" pitchFamily="34" charset="0"/>
            </a:endParaRPr>
          </a:p>
          <a:p>
            <a:pPr marL="0" marR="0" lvl="0" indent="0" algn="ctr" defTabSz="914400">
              <a:lnSpc>
                <a:spcPct val="100000"/>
              </a:lnSpc>
              <a:spcBef>
                <a:spcPts val="0"/>
              </a:spcBef>
              <a:spcAft>
                <a:spcPts val="0"/>
              </a:spcAft>
              <a:buClrTx/>
              <a:buSzTx/>
              <a:buFontTx/>
              <a:buNone/>
              <a:tabLst/>
              <a:defRPr/>
            </a:pPr>
            <a:r>
              <a:rPr lang="en-US" sz="2000">
                <a:solidFill>
                  <a:srgbClr val="FFFFFF"/>
                </a:solidFill>
                <a:latin typeface="Arial" panose="020B0604020202020204" pitchFamily="34" charset="0"/>
                <a:ea typeface="Calibri"/>
                <a:cs typeface="Arial" panose="020B0604020202020204" pitchFamily="34" charset="0"/>
              </a:rPr>
              <a:t>CFE</a:t>
            </a:r>
            <a:endParaRPr lang="en-US" sz="20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a:p>
            <a:pPr algn="ctr">
              <a:defRPr/>
            </a:pPr>
            <a:endParaRPr lang="en-US" sz="2000">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61CD85B-D57B-CE1A-F3DD-EC1742E919BA}"/>
              </a:ext>
            </a:extLst>
          </p:cNvPr>
          <p:cNvSpPr txBox="1"/>
          <p:nvPr/>
        </p:nvSpPr>
        <p:spPr>
          <a:xfrm>
            <a:off x="2901888" y="1717364"/>
            <a:ext cx="603780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3200" b="1">
                <a:solidFill>
                  <a:schemeClr val="tx2"/>
                </a:solidFill>
                <a:latin typeface="Arial" panose="020B0604020202020204" pitchFamily="34" charset="0"/>
                <a:ea typeface="+mn-lt"/>
                <a:cs typeface="Arial" panose="020B0604020202020204" pitchFamily="34" charset="0"/>
              </a:rPr>
              <a:t>Modern Slavery</a:t>
            </a:r>
            <a:endParaRPr lang="en-US" sz="3200" b="1" i="0" u="none" strike="noStrike" kern="1200" cap="none" spc="0" normalizeH="0" baseline="0" noProof="0">
              <a:ln>
                <a:noFill/>
              </a:ln>
              <a:solidFill>
                <a:schemeClr val="tx2"/>
              </a:solidFill>
              <a:effectLst/>
              <a:uLnTx/>
              <a:uFillTx/>
              <a:latin typeface="Arial" panose="020B0604020202020204" pitchFamily="34" charset="0"/>
              <a:ea typeface="+mn-lt"/>
              <a:cs typeface="Arial" panose="020B0604020202020204" pitchFamily="34" charset="0"/>
            </a:endParaRPr>
          </a:p>
          <a:p>
            <a:pPr marL="0" marR="0" lvl="0" indent="0" algn="ctr" defTabSz="914400">
              <a:lnSpc>
                <a:spcPct val="100000"/>
              </a:lnSpc>
              <a:spcBef>
                <a:spcPts val="0"/>
              </a:spcBef>
              <a:spcAft>
                <a:spcPts val="0"/>
              </a:spcAft>
              <a:buClrTx/>
              <a:buSzTx/>
              <a:buFontTx/>
              <a:buNone/>
              <a:tabLst/>
              <a:defRPr/>
            </a:pPr>
            <a:endParaRPr lang="en-US" sz="20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71426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ookcloser to protect children from exploitation">
            <a:hlinkClick r:id="" action="ppaction://media"/>
            <a:extLst>
              <a:ext uri="{FF2B5EF4-FFF2-40B4-BE49-F238E27FC236}">
                <a16:creationId xmlns:a16="http://schemas.microsoft.com/office/drawing/2014/main" id="{3AD4D518-05C2-ABFE-6342-0E11F349756E}"/>
              </a:ext>
            </a:extLst>
          </p:cNvPr>
          <p:cNvPicPr>
            <a:picLocks noRot="1" noChangeAspect="1"/>
          </p:cNvPicPr>
          <p:nvPr>
            <a:videoFile r:link="rId1"/>
          </p:nvPr>
        </p:nvPicPr>
        <p:blipFill>
          <a:blip r:embed="rId4"/>
          <a:srcRect b="443"/>
          <a:stretch/>
        </p:blipFill>
        <p:spPr>
          <a:xfrm>
            <a:off x="20" y="10"/>
            <a:ext cx="12191980" cy="6857990"/>
          </a:xfrm>
          <a:prstGeom prst="rect">
            <a:avLst/>
          </a:prstGeom>
          <a:noFill/>
        </p:spPr>
      </p:pic>
    </p:spTree>
    <p:extLst>
      <p:ext uri="{BB962C8B-B14F-4D97-AF65-F5344CB8AC3E}">
        <p14:creationId xmlns:p14="http://schemas.microsoft.com/office/powerpoint/2010/main" val="38166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square with black background&#10;&#10;Description automatically generated">
            <a:extLst>
              <a:ext uri="{FF2B5EF4-FFF2-40B4-BE49-F238E27FC236}">
                <a16:creationId xmlns:a16="http://schemas.microsoft.com/office/drawing/2014/main" id="{0A8345CD-224B-1D70-3ADD-44836808F3C0}"/>
              </a:ext>
            </a:extLst>
          </p:cNvPr>
          <p:cNvPicPr>
            <a:picLocks noChangeAspect="1"/>
          </p:cNvPicPr>
          <p:nvPr/>
        </p:nvPicPr>
        <p:blipFill>
          <a:blip r:embed="rId3"/>
          <a:stretch>
            <a:fillRect/>
          </a:stretch>
        </p:blipFill>
        <p:spPr>
          <a:xfrm>
            <a:off x="595624" y="604730"/>
            <a:ext cx="11000752" cy="5054777"/>
          </a:xfrm>
          <a:prstGeom prst="rect">
            <a:avLst/>
          </a:prstGeom>
        </p:spPr>
      </p:pic>
      <p:sp>
        <p:nvSpPr>
          <p:cNvPr id="4" name="Title 3">
            <a:extLst>
              <a:ext uri="{FF2B5EF4-FFF2-40B4-BE49-F238E27FC236}">
                <a16:creationId xmlns:a16="http://schemas.microsoft.com/office/drawing/2014/main" id="{91EBD851-CBAB-41F1-8BA0-98EF78E043DD}"/>
              </a:ext>
            </a:extLst>
          </p:cNvPr>
          <p:cNvSpPr>
            <a:spLocks noGrp="1"/>
          </p:cNvSpPr>
          <p:nvPr>
            <p:ph type="title"/>
          </p:nvPr>
        </p:nvSpPr>
        <p:spPr>
          <a:xfrm>
            <a:off x="1084245" y="740461"/>
            <a:ext cx="10023510" cy="4783313"/>
          </a:xfrm>
        </p:spPr>
        <p:txBody>
          <a:bodyPr>
            <a:normAutofit/>
          </a:bodyPr>
          <a:lstStyle/>
          <a:p>
            <a:pPr algn="ctr">
              <a:lnSpc>
                <a:spcPct val="100000"/>
              </a:lnSpc>
              <a:spcAft>
                <a:spcPct val="0"/>
              </a:spcAft>
            </a:pPr>
            <a:r>
              <a:rPr lang="en-GB" sz="2800"/>
              <a:t>Child exploitation is a form of</a:t>
            </a:r>
            <a:r>
              <a:rPr lang="en-GB" sz="2800">
                <a:solidFill>
                  <a:srgbClr val="E7E6E6"/>
                </a:solidFill>
              </a:rPr>
              <a:t> </a:t>
            </a:r>
            <a:r>
              <a:rPr lang="en-GB" sz="2800">
                <a:solidFill>
                  <a:schemeClr val="accent2"/>
                </a:solidFill>
              </a:rPr>
              <a:t>abuse</a:t>
            </a:r>
            <a:r>
              <a:rPr lang="en-GB" sz="2800"/>
              <a:t>.</a:t>
            </a:r>
            <a:r>
              <a:rPr lang="en-GB" sz="2800">
                <a:solidFill>
                  <a:srgbClr val="FFC000"/>
                </a:solidFill>
              </a:rPr>
              <a:t> </a:t>
            </a:r>
            <a:r>
              <a:rPr lang="en-GB" sz="2800"/>
              <a:t>It occurs when an individual or group takes advantage of an </a:t>
            </a:r>
            <a:r>
              <a:rPr lang="en-GB" sz="2800">
                <a:solidFill>
                  <a:schemeClr val="accent2"/>
                </a:solidFill>
              </a:rPr>
              <a:t>imbalance of power</a:t>
            </a:r>
            <a:r>
              <a:rPr lang="en-GB" sz="2800">
                <a:solidFill>
                  <a:srgbClr val="FFC000"/>
                </a:solidFill>
              </a:rPr>
              <a:t> </a:t>
            </a:r>
            <a:r>
              <a:rPr lang="en-GB" sz="2800"/>
              <a:t>to </a:t>
            </a:r>
            <a:r>
              <a:rPr lang="en-GB" sz="2800">
                <a:solidFill>
                  <a:schemeClr val="accent2"/>
                </a:solidFill>
              </a:rPr>
              <a:t>force</a:t>
            </a:r>
            <a:r>
              <a:rPr lang="en-GB" sz="2800">
                <a:solidFill>
                  <a:srgbClr val="000000"/>
                </a:solidFill>
              </a:rPr>
              <a:t>, </a:t>
            </a:r>
            <a:r>
              <a:rPr lang="en-GB" sz="2800">
                <a:solidFill>
                  <a:schemeClr val="accent2"/>
                </a:solidFill>
              </a:rPr>
              <a:t>coerce</a:t>
            </a:r>
            <a:r>
              <a:rPr lang="en-GB" sz="2800"/>
              <a:t>,</a:t>
            </a:r>
            <a:r>
              <a:rPr lang="en-GB" sz="2800">
                <a:solidFill>
                  <a:schemeClr val="accent2"/>
                </a:solidFill>
              </a:rPr>
              <a:t> control</a:t>
            </a:r>
            <a:r>
              <a:rPr lang="en-GB" sz="2800"/>
              <a:t>,</a:t>
            </a:r>
            <a:r>
              <a:rPr lang="en-GB" sz="2800">
                <a:solidFill>
                  <a:schemeClr val="accent2"/>
                </a:solidFill>
              </a:rPr>
              <a:t> manipulate </a:t>
            </a:r>
            <a:r>
              <a:rPr lang="en-GB" sz="2800"/>
              <a:t>a child or young person under 18 into an activity that </a:t>
            </a:r>
            <a:r>
              <a:rPr lang="en-GB" sz="2800">
                <a:solidFill>
                  <a:schemeClr val="accent2"/>
                </a:solidFill>
              </a:rPr>
              <a:t>benefits</a:t>
            </a:r>
            <a:r>
              <a:rPr lang="en-GB" sz="2800"/>
              <a:t> the perpetrator or facilitator. This includes, but is not limited to, </a:t>
            </a:r>
            <a:r>
              <a:rPr lang="en-GB" sz="2800">
                <a:solidFill>
                  <a:schemeClr val="accent2"/>
                </a:solidFill>
              </a:rPr>
              <a:t>sexual</a:t>
            </a:r>
            <a:r>
              <a:rPr lang="en-GB" sz="2800"/>
              <a:t> and </a:t>
            </a:r>
            <a:r>
              <a:rPr lang="en-GB" sz="2800">
                <a:solidFill>
                  <a:schemeClr val="accent2"/>
                </a:solidFill>
              </a:rPr>
              <a:t>criminal activity</a:t>
            </a:r>
            <a:r>
              <a:rPr lang="en-GB" sz="2800"/>
              <a:t>, wider forms of </a:t>
            </a:r>
            <a:r>
              <a:rPr lang="en-GB" sz="2800">
                <a:solidFill>
                  <a:schemeClr val="accent2"/>
                </a:solidFill>
              </a:rPr>
              <a:t>labour</a:t>
            </a:r>
            <a:r>
              <a:rPr lang="en-GB" sz="2800"/>
              <a:t>, </a:t>
            </a:r>
            <a:r>
              <a:rPr lang="en-GB" sz="2800">
                <a:solidFill>
                  <a:schemeClr val="accent2"/>
                </a:solidFill>
              </a:rPr>
              <a:t>forced begging</a:t>
            </a:r>
            <a:r>
              <a:rPr lang="en-GB" sz="2800"/>
              <a:t> and </a:t>
            </a:r>
            <a:r>
              <a:rPr lang="en-GB" sz="2800">
                <a:solidFill>
                  <a:schemeClr val="accent2"/>
                </a:solidFill>
              </a:rPr>
              <a:t>domestic servitude</a:t>
            </a:r>
            <a:r>
              <a:rPr lang="en-GB" sz="2800"/>
              <a:t>.</a:t>
            </a:r>
            <a:endParaRPr lang="en-US" sz="4000"/>
          </a:p>
          <a:p>
            <a:pPr algn="ctr">
              <a:lnSpc>
                <a:spcPct val="100000"/>
              </a:lnSpc>
              <a:spcBef>
                <a:spcPts val="0"/>
              </a:spcBef>
            </a:pPr>
            <a:endParaRPr lang="en-GB" sz="1600"/>
          </a:p>
          <a:p>
            <a:pPr algn="ctr">
              <a:lnSpc>
                <a:spcPct val="100000"/>
              </a:lnSpc>
              <a:spcBef>
                <a:spcPts val="0"/>
              </a:spcBef>
            </a:pPr>
            <a:r>
              <a:rPr lang="en-GB" sz="1600"/>
              <a:t>The Children's Society (2024)</a:t>
            </a:r>
            <a:endParaRPr lang="en-US" sz="1600"/>
          </a:p>
        </p:txBody>
      </p:sp>
    </p:spTree>
    <p:extLst>
      <p:ext uri="{BB962C8B-B14F-4D97-AF65-F5344CB8AC3E}">
        <p14:creationId xmlns:p14="http://schemas.microsoft.com/office/powerpoint/2010/main" val="163554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E2CC-EB41-808D-2E55-331C793EC407}"/>
              </a:ext>
            </a:extLst>
          </p:cNvPr>
          <p:cNvSpPr>
            <a:spLocks noGrp="1"/>
          </p:cNvSpPr>
          <p:nvPr>
            <p:ph type="ctrTitle"/>
          </p:nvPr>
        </p:nvSpPr>
        <p:spPr>
          <a:xfrm>
            <a:off x="377850" y="3523272"/>
            <a:ext cx="11129023" cy="1655762"/>
          </a:xfrm>
        </p:spPr>
        <p:txBody>
          <a:bodyPr>
            <a:normAutofit fontScale="90000"/>
          </a:bodyPr>
          <a:lstStyle/>
          <a:p>
            <a:r>
              <a:rPr lang="en-GB" sz="11500"/>
              <a:t>Child Sexual Exploitation </a:t>
            </a:r>
            <a:r>
              <a:rPr lang="en-GB" sz="6700"/>
              <a:t>(CSE)</a:t>
            </a:r>
            <a:endParaRPr lang="en-GB" sz="11500"/>
          </a:p>
        </p:txBody>
      </p:sp>
    </p:spTree>
    <p:extLst>
      <p:ext uri="{BB962C8B-B14F-4D97-AF65-F5344CB8AC3E}">
        <p14:creationId xmlns:p14="http://schemas.microsoft.com/office/powerpoint/2010/main" val="77700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7171-17D9-F2DA-2410-1A189B0184E8}"/>
            </a:ext>
          </a:extLst>
        </p:cNvPr>
        <p:cNvGrpSpPr/>
        <p:nvPr/>
      </p:nvGrpSpPr>
      <p:grpSpPr>
        <a:xfrm>
          <a:off x="0" y="0"/>
          <a:ext cx="0" cy="0"/>
          <a:chOff x="0" y="0"/>
          <a:chExt cx="0" cy="0"/>
        </a:xfrm>
      </p:grpSpPr>
      <p:pic>
        <p:nvPicPr>
          <p:cNvPr id="5" name="Picture 4" descr="A purple square with black background&#10;&#10;Description automatically generated">
            <a:extLst>
              <a:ext uri="{FF2B5EF4-FFF2-40B4-BE49-F238E27FC236}">
                <a16:creationId xmlns:a16="http://schemas.microsoft.com/office/drawing/2014/main" id="{4E094AAB-F209-275E-A3D7-36F5D232AC82}"/>
              </a:ext>
            </a:extLst>
          </p:cNvPr>
          <p:cNvPicPr>
            <a:picLocks noChangeAspect="1"/>
          </p:cNvPicPr>
          <p:nvPr/>
        </p:nvPicPr>
        <p:blipFill>
          <a:blip r:embed="rId3"/>
          <a:stretch>
            <a:fillRect/>
          </a:stretch>
        </p:blipFill>
        <p:spPr>
          <a:xfrm>
            <a:off x="404602" y="224365"/>
            <a:ext cx="11240326" cy="5771794"/>
          </a:xfrm>
          <a:prstGeom prst="rect">
            <a:avLst/>
          </a:prstGeom>
        </p:spPr>
      </p:pic>
      <p:sp>
        <p:nvSpPr>
          <p:cNvPr id="3" name="TextBox 2">
            <a:extLst>
              <a:ext uri="{FF2B5EF4-FFF2-40B4-BE49-F238E27FC236}">
                <a16:creationId xmlns:a16="http://schemas.microsoft.com/office/drawing/2014/main" id="{5A525760-4EB1-8129-F573-FC87757A840C}"/>
              </a:ext>
            </a:extLst>
          </p:cNvPr>
          <p:cNvSpPr txBox="1"/>
          <p:nvPr/>
        </p:nvSpPr>
        <p:spPr>
          <a:xfrm>
            <a:off x="1219537" y="569285"/>
            <a:ext cx="9752925" cy="5262979"/>
          </a:xfrm>
          <a:prstGeom prst="rect">
            <a:avLst/>
          </a:prstGeom>
          <a:noFill/>
        </p:spPr>
        <p:txBody>
          <a:bodyPr wrap="square">
            <a:spAutoFit/>
          </a:bodyPr>
          <a:lstStyle/>
          <a:p>
            <a:pPr marL="0" indent="0" algn="ctr">
              <a:buNone/>
            </a:pPr>
            <a:r>
              <a:rPr lang="en-GB" sz="2800" b="1">
                <a:solidFill>
                  <a:schemeClr val="accent2"/>
                </a:solidFill>
                <a:latin typeface="Arial"/>
                <a:cs typeface="Arial"/>
              </a:rPr>
              <a:t>Child sexual exploitation </a:t>
            </a:r>
            <a:r>
              <a:rPr lang="en-GB" sz="2800" b="1">
                <a:solidFill>
                  <a:srgbClr val="0B0C0C"/>
                </a:solidFill>
                <a:latin typeface="Arial"/>
                <a:cs typeface="Arial"/>
              </a:rPr>
              <a:t>is a form of </a:t>
            </a:r>
            <a:r>
              <a:rPr lang="en-GB" sz="2800" b="1">
                <a:solidFill>
                  <a:schemeClr val="accent2"/>
                </a:solidFill>
                <a:latin typeface="Arial"/>
                <a:cs typeface="Arial"/>
              </a:rPr>
              <a:t>child sexual abuse</a:t>
            </a:r>
            <a:r>
              <a:rPr lang="en-GB" sz="2800" b="1">
                <a:latin typeface="Arial"/>
                <a:cs typeface="Arial"/>
              </a:rPr>
              <a:t>.</a:t>
            </a:r>
            <a:r>
              <a:rPr lang="en-GB" sz="2800" b="1">
                <a:solidFill>
                  <a:srgbClr val="0B0C0C"/>
                </a:solidFill>
                <a:latin typeface="Arial"/>
                <a:cs typeface="Arial"/>
              </a:rPr>
              <a:t> It occurs where an individual or </a:t>
            </a:r>
            <a:r>
              <a:rPr lang="en-GB" sz="2800" b="1">
                <a:solidFill>
                  <a:schemeClr val="accent2"/>
                </a:solidFill>
                <a:latin typeface="Arial"/>
                <a:cs typeface="Arial"/>
              </a:rPr>
              <a:t>group takes advantage of an imbalance of power </a:t>
            </a:r>
            <a:r>
              <a:rPr lang="en-GB" sz="2800" b="1">
                <a:solidFill>
                  <a:srgbClr val="0B0C0C"/>
                </a:solidFill>
                <a:latin typeface="Arial"/>
                <a:cs typeface="Arial"/>
              </a:rPr>
              <a:t>to coerce, manipulate or deceive a child or young person</a:t>
            </a:r>
            <a:r>
              <a:rPr lang="en-GB" sz="2800" b="1">
                <a:solidFill>
                  <a:schemeClr val="accent2"/>
                </a:solidFill>
                <a:latin typeface="Arial"/>
                <a:cs typeface="Arial"/>
              </a:rPr>
              <a:t> under the age of 18</a:t>
            </a:r>
            <a:r>
              <a:rPr lang="en-GB" sz="2800" b="1">
                <a:solidFill>
                  <a:srgbClr val="0B0C0C"/>
                </a:solidFill>
                <a:latin typeface="Arial"/>
                <a:cs typeface="Arial"/>
              </a:rPr>
              <a:t> into sexual activity in exchange for something the victim needs or wants, and/or for the financial advantage or increased status of the perpetrator or facilitator. The victim </a:t>
            </a:r>
            <a:r>
              <a:rPr lang="en-GB" sz="2800" b="1">
                <a:solidFill>
                  <a:schemeClr val="accent2"/>
                </a:solidFill>
                <a:latin typeface="Arial"/>
                <a:cs typeface="Arial"/>
              </a:rPr>
              <a:t>may have been sexually exploited </a:t>
            </a:r>
            <a:r>
              <a:rPr lang="en-GB" sz="2800" b="1">
                <a:solidFill>
                  <a:srgbClr val="0B0C0C"/>
                </a:solidFill>
                <a:latin typeface="Arial"/>
                <a:cs typeface="Arial"/>
              </a:rPr>
              <a:t>even if the sexual activity appears </a:t>
            </a:r>
            <a:r>
              <a:rPr lang="en-GB" sz="2800" b="1">
                <a:solidFill>
                  <a:schemeClr val="accent2"/>
                </a:solidFill>
                <a:latin typeface="Arial"/>
                <a:cs typeface="Arial"/>
              </a:rPr>
              <a:t>consensual. </a:t>
            </a:r>
            <a:r>
              <a:rPr lang="en-GB" sz="2800" b="1">
                <a:solidFill>
                  <a:srgbClr val="0B0C0C"/>
                </a:solidFill>
                <a:latin typeface="Arial"/>
                <a:cs typeface="Arial"/>
              </a:rPr>
              <a:t>Child sexual exploitation does not always involve physical contact, it can also occur through the </a:t>
            </a:r>
            <a:r>
              <a:rPr lang="en-GB" sz="2800" b="1">
                <a:solidFill>
                  <a:schemeClr val="accent2"/>
                </a:solidFill>
                <a:latin typeface="Arial"/>
                <a:cs typeface="Arial"/>
              </a:rPr>
              <a:t>use of technology.</a:t>
            </a:r>
          </a:p>
        </p:txBody>
      </p:sp>
      <p:sp>
        <p:nvSpPr>
          <p:cNvPr id="6" name="TextBox 5">
            <a:extLst>
              <a:ext uri="{FF2B5EF4-FFF2-40B4-BE49-F238E27FC236}">
                <a16:creationId xmlns:a16="http://schemas.microsoft.com/office/drawing/2014/main" id="{F4740462-E49A-3958-185F-DEE964D76A21}"/>
              </a:ext>
            </a:extLst>
          </p:cNvPr>
          <p:cNvSpPr txBox="1"/>
          <p:nvPr/>
        </p:nvSpPr>
        <p:spPr>
          <a:xfrm>
            <a:off x="3196354" y="6264303"/>
            <a:ext cx="10001755"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https://www.gov.uk/government/publications/child-exploitation-disruption-toolkit</a:t>
            </a:r>
          </a:p>
        </p:txBody>
      </p:sp>
    </p:spTree>
    <p:extLst>
      <p:ext uri="{BB962C8B-B14F-4D97-AF65-F5344CB8AC3E}">
        <p14:creationId xmlns:p14="http://schemas.microsoft.com/office/powerpoint/2010/main" val="2134386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8EC5-B779-CD12-D3EF-04293A157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D9B62-C06A-4FF0-A0B7-214028FB0928}"/>
              </a:ext>
            </a:extLst>
          </p:cNvPr>
          <p:cNvSpPr>
            <a:spLocks noGrp="1"/>
          </p:cNvSpPr>
          <p:nvPr>
            <p:ph type="ctrTitle"/>
          </p:nvPr>
        </p:nvSpPr>
        <p:spPr>
          <a:xfrm>
            <a:off x="377851" y="3523272"/>
            <a:ext cx="10247420" cy="1655762"/>
          </a:xfrm>
        </p:spPr>
        <p:txBody>
          <a:bodyPr>
            <a:normAutofit fontScale="90000"/>
          </a:bodyPr>
          <a:lstStyle/>
          <a:p>
            <a:r>
              <a:rPr lang="en-GB" sz="11500"/>
              <a:t>Child Criminal Exploitation </a:t>
            </a:r>
            <a:r>
              <a:rPr lang="en-GB" sz="6700"/>
              <a:t>(CCE)</a:t>
            </a:r>
            <a:endParaRPr lang="en-GB" sz="11500"/>
          </a:p>
        </p:txBody>
      </p:sp>
    </p:spTree>
    <p:extLst>
      <p:ext uri="{BB962C8B-B14F-4D97-AF65-F5344CB8AC3E}">
        <p14:creationId xmlns:p14="http://schemas.microsoft.com/office/powerpoint/2010/main" val="4264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quare with white background&#10;&#10;Description automatically generated">
            <a:extLst>
              <a:ext uri="{FF2B5EF4-FFF2-40B4-BE49-F238E27FC236}">
                <a16:creationId xmlns:a16="http://schemas.microsoft.com/office/drawing/2014/main" id="{96FE3266-1A00-8114-515B-15592CC0FA10}"/>
              </a:ext>
            </a:extLst>
          </p:cNvPr>
          <p:cNvPicPr>
            <a:picLocks noChangeAspect="1"/>
          </p:cNvPicPr>
          <p:nvPr/>
        </p:nvPicPr>
        <p:blipFill>
          <a:blip r:embed="rId3"/>
          <a:stretch>
            <a:fillRect/>
          </a:stretch>
        </p:blipFill>
        <p:spPr>
          <a:xfrm>
            <a:off x="6241536" y="2612812"/>
            <a:ext cx="5638799" cy="3600014"/>
          </a:xfrm>
          <a:prstGeom prst="rect">
            <a:avLst/>
          </a:prstGeom>
        </p:spPr>
      </p:pic>
      <p:grpSp>
        <p:nvGrpSpPr>
          <p:cNvPr id="8" name="Group 7">
            <a:extLst>
              <a:ext uri="{FF2B5EF4-FFF2-40B4-BE49-F238E27FC236}">
                <a16:creationId xmlns:a16="http://schemas.microsoft.com/office/drawing/2014/main" id="{FCD81648-0472-46BF-9B32-F5382524BB91}"/>
              </a:ext>
            </a:extLst>
          </p:cNvPr>
          <p:cNvGrpSpPr/>
          <p:nvPr/>
        </p:nvGrpSpPr>
        <p:grpSpPr>
          <a:xfrm>
            <a:off x="6412178" y="2841599"/>
            <a:ext cx="5311050" cy="3257199"/>
            <a:chOff x="12056324" y="6508864"/>
            <a:chExt cx="7315200" cy="4556011"/>
          </a:xfrm>
        </p:grpSpPr>
        <p:sp>
          <p:nvSpPr>
            <p:cNvPr id="2" name="Rectangle 1">
              <a:extLst>
                <a:ext uri="{FF2B5EF4-FFF2-40B4-BE49-F238E27FC236}">
                  <a16:creationId xmlns:a16="http://schemas.microsoft.com/office/drawing/2014/main" id="{A24236A9-CC92-4BAB-BD7B-788A3E087F04}"/>
                </a:ext>
              </a:extLst>
            </p:cNvPr>
            <p:cNvSpPr/>
            <p:nvPr/>
          </p:nvSpPr>
          <p:spPr>
            <a:xfrm>
              <a:off x="12056324" y="6508864"/>
              <a:ext cx="7315200" cy="455601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extBox 3">
              <a:extLst>
                <a:ext uri="{FF2B5EF4-FFF2-40B4-BE49-F238E27FC236}">
                  <a16:creationId xmlns:a16="http://schemas.microsoft.com/office/drawing/2014/main" id="{A0F63A36-CFD6-4CC6-8A7B-553B53489B66}"/>
                </a:ext>
              </a:extLst>
            </p:cNvPr>
            <p:cNvSpPr txBox="1"/>
            <p:nvPr/>
          </p:nvSpPr>
          <p:spPr>
            <a:xfrm>
              <a:off x="12175778" y="6715156"/>
              <a:ext cx="7010400" cy="3352800"/>
            </a:xfrm>
            <a:prstGeom prst="rect">
              <a:avLst/>
            </a:prstGeom>
            <a:noFill/>
          </p:spPr>
          <p:txBody>
            <a:bodyPr wrap="square" lIns="91440" tIns="45720" rIns="91440" bIns="45720" numCol="1" spcCol="360000" rtlCol="0" anchor="t">
              <a:noAutofit/>
            </a:bodyPr>
            <a:lstStyle/>
            <a:p>
              <a:pPr>
                <a:spcBef>
                  <a:spcPts val="1092"/>
                </a:spcBef>
                <a:spcAft>
                  <a:spcPts val="1092"/>
                </a:spcAft>
              </a:pPr>
              <a:r>
                <a:rPr lang="en-US" b="1">
                  <a:latin typeface="Arial" panose="020B0604020202020204" pitchFamily="34" charset="0"/>
                  <a:cs typeface="Arial" panose="020B0604020202020204" pitchFamily="34" charset="0"/>
                </a:rPr>
                <a:t>Spotting the Signs: </a:t>
              </a:r>
            </a:p>
            <a:p>
              <a:pPr marL="285750" indent="-285750">
                <a:buFont typeface="Wingdings" panose="05000000000000000000" pitchFamily="2" charset="2"/>
                <a:buChar char="§"/>
              </a:pPr>
              <a:r>
                <a:rPr lang="en-US">
                  <a:latin typeface="Arial" panose="020B0604020202020204" pitchFamily="34" charset="0"/>
                  <a:cs typeface="Arial" panose="020B0604020202020204" pitchFamily="34" charset="0"/>
                </a:rPr>
                <a:t> Travelling alone, particularly in school hours, late at night or frequently?</a:t>
              </a:r>
            </a:p>
            <a:p>
              <a:pPr marL="285750" indent="-285750">
                <a:buFont typeface="Wingdings" panose="05000000000000000000" pitchFamily="2" charset="2"/>
                <a:buChar char="§"/>
              </a:pPr>
              <a:r>
                <a:rPr lang="en-US">
                  <a:latin typeface="Arial" panose="020B0604020202020204" pitchFamily="34" charset="0"/>
                  <a:cs typeface="Arial" panose="020B0604020202020204" pitchFamily="34" charset="0"/>
                </a:rPr>
                <a:t> In possession of more than one phone?</a:t>
              </a:r>
            </a:p>
            <a:p>
              <a:pPr marL="285750" indent="-285750">
                <a:buFont typeface="Wingdings" panose="05000000000000000000" pitchFamily="2" charset="2"/>
                <a:buChar char="§"/>
              </a:pPr>
              <a:r>
                <a:rPr lang="en-US">
                  <a:latin typeface="Arial" panose="020B0604020202020204" pitchFamily="34" charset="0"/>
                  <a:cs typeface="Arial" panose="020B0604020202020204" pitchFamily="34" charset="0"/>
                </a:rPr>
                <a:t> Carrying lots of cash?</a:t>
              </a:r>
            </a:p>
            <a:p>
              <a:pPr marL="285750" indent="-285750">
                <a:buFont typeface="Wingdings" panose="05000000000000000000" pitchFamily="2" charset="2"/>
                <a:buChar char="§"/>
              </a:pPr>
              <a:r>
                <a:rPr lang="en-US">
                  <a:latin typeface="Arial" panose="020B0604020202020204" pitchFamily="34" charset="0"/>
                  <a:cs typeface="Arial" panose="020B0604020202020204" pitchFamily="34" charset="0"/>
                </a:rPr>
                <a:t> Under the influence of drugs or alcohol?</a:t>
              </a:r>
            </a:p>
            <a:p>
              <a:pPr marL="285750" indent="-285750">
                <a:buFont typeface="Wingdings" panose="05000000000000000000" pitchFamily="2" charset="2"/>
                <a:buChar char="§"/>
              </a:pPr>
              <a:r>
                <a:rPr lang="en-US">
                  <a:latin typeface="Arial" panose="020B0604020202020204" pitchFamily="34" charset="0"/>
                  <a:cs typeface="Arial" panose="020B0604020202020204" pitchFamily="34" charset="0"/>
                </a:rPr>
                <a:t> Being instructed or controlled by another individual?</a:t>
              </a:r>
            </a:p>
            <a:p>
              <a:pPr marL="285750" indent="-285750">
                <a:buFont typeface="Wingdings" panose="05000000000000000000" pitchFamily="2" charset="2"/>
                <a:buChar char="§"/>
              </a:pPr>
              <a:r>
                <a:rPr lang="en-US">
                  <a:latin typeface="Arial" panose="020B0604020202020204" pitchFamily="34" charset="0"/>
                  <a:cs typeface="Arial" panose="020B0604020202020204" pitchFamily="34" charset="0"/>
                </a:rPr>
                <a:t> Accompanied by individuals who are older than them?</a:t>
              </a:r>
            </a:p>
            <a:p>
              <a:pPr>
                <a:buFont typeface="Arial" panose="020B0604020202020204" pitchFamily="34" charset="0"/>
                <a:buChar char="•"/>
              </a:pPr>
              <a:endParaRPr lang="en-US" sz="1450">
                <a:latin typeface="Arial" panose="020B0604020202020204" pitchFamily="34" charset="0"/>
                <a:cs typeface="Arial" panose="020B0604020202020204" pitchFamily="34" charset="0"/>
              </a:endParaRPr>
            </a:p>
            <a:p>
              <a:br>
                <a:rPr lang="en-US" sz="1450">
                  <a:latin typeface="Arial" panose="020B0604020202020204" pitchFamily="34" charset="0"/>
                  <a:cs typeface="Arial" panose="020B0604020202020204" pitchFamily="34" charset="0"/>
                </a:rPr>
              </a:br>
              <a:endParaRPr lang="en-US" sz="1300" b="1">
                <a:latin typeface="Arial" panose="020B0604020202020204" pitchFamily="34" charset="0"/>
                <a:cs typeface="Arial" panose="020B0604020202020204" pitchFamily="34" charset="0"/>
              </a:endParaRPr>
            </a:p>
            <a:p>
              <a:pPr>
                <a:spcBef>
                  <a:spcPts val="1092"/>
                </a:spcBef>
                <a:spcAft>
                  <a:spcPts val="1092"/>
                </a:spcAft>
              </a:pPr>
              <a:endParaRPr lang="en-GB" sz="1300" b="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2382BEA-2CA8-45CE-923F-DF79DF30B724}"/>
                </a:ext>
              </a:extLst>
            </p:cNvPr>
            <p:cNvPicPr/>
            <p:nvPr/>
          </p:nvPicPr>
          <p:blipFill>
            <a:blip r:embed="rId4">
              <a:extLst>
                <a:ext uri="{28A0092B-C50C-407E-A947-70E740481C1C}">
                  <a14:useLocalDpi xmlns:a14="http://schemas.microsoft.com/office/drawing/2010/main" val="0"/>
                </a:ext>
              </a:extLst>
            </a:blip>
            <a:stretch>
              <a:fillRect/>
            </a:stretch>
          </p:blipFill>
          <p:spPr>
            <a:xfrm>
              <a:off x="12266952" y="7115750"/>
              <a:ext cx="2819400" cy="228599"/>
            </a:xfrm>
            <a:prstGeom prst="rect">
              <a:avLst/>
            </a:prstGeom>
          </p:spPr>
        </p:pic>
      </p:grpSp>
      <p:sp>
        <p:nvSpPr>
          <p:cNvPr id="6" name="Title 5">
            <a:extLst>
              <a:ext uri="{FF2B5EF4-FFF2-40B4-BE49-F238E27FC236}">
                <a16:creationId xmlns:a16="http://schemas.microsoft.com/office/drawing/2014/main" id="{DEAC3C87-5897-C342-49AF-3E278E5C3608}"/>
              </a:ext>
            </a:extLst>
          </p:cNvPr>
          <p:cNvSpPr>
            <a:spLocks noGrp="1"/>
          </p:cNvSpPr>
          <p:nvPr>
            <p:ph type="title"/>
          </p:nvPr>
        </p:nvSpPr>
        <p:spPr>
          <a:xfrm>
            <a:off x="394740" y="1"/>
            <a:ext cx="5824576" cy="1268360"/>
          </a:xfrm>
        </p:spPr>
        <p:txBody>
          <a:bodyPr>
            <a:normAutofit/>
          </a:bodyPr>
          <a:lstStyle/>
          <a:p>
            <a:r>
              <a:rPr lang="en-GB" sz="4400">
                <a:solidFill>
                  <a:schemeClr val="accent2"/>
                </a:solidFill>
                <a:latin typeface="Arial"/>
                <a:cs typeface="Arial"/>
              </a:rPr>
              <a:t>Criminal Exploitation</a:t>
            </a:r>
          </a:p>
        </p:txBody>
      </p:sp>
      <p:sp>
        <p:nvSpPr>
          <p:cNvPr id="10" name="Text Placeholder 9">
            <a:extLst>
              <a:ext uri="{FF2B5EF4-FFF2-40B4-BE49-F238E27FC236}">
                <a16:creationId xmlns:a16="http://schemas.microsoft.com/office/drawing/2014/main" id="{C14C18D0-80C0-6494-2B13-35001FA7998A}"/>
              </a:ext>
            </a:extLst>
          </p:cNvPr>
          <p:cNvSpPr>
            <a:spLocks noGrp="1"/>
          </p:cNvSpPr>
          <p:nvPr>
            <p:ph type="body" sz="half" idx="2"/>
          </p:nvPr>
        </p:nvSpPr>
        <p:spPr>
          <a:xfrm>
            <a:off x="459984" y="1630482"/>
            <a:ext cx="5454808" cy="5114193"/>
          </a:xfrm>
        </p:spPr>
        <p:txBody>
          <a:bodyPr vert="horz" lIns="91440" tIns="45720" rIns="91440" bIns="45720" rtlCol="0" anchor="t">
            <a:noAutofit/>
          </a:bodyPr>
          <a:lstStyle/>
          <a:p>
            <a:pPr marL="342900" indent="-342900">
              <a:spcBef>
                <a:spcPts val="1092"/>
              </a:spcBef>
              <a:spcAft>
                <a:spcPts val="1092"/>
              </a:spcAft>
              <a:buFont typeface="Wingdings" panose="020B0604020202020204" pitchFamily="34" charset="0"/>
              <a:buChar char="§"/>
            </a:pPr>
            <a:r>
              <a:rPr lang="en-US" sz="2400"/>
              <a:t>Criminal exploitation occurs when children are groomed to commit any type of criminal activity. </a:t>
            </a:r>
          </a:p>
          <a:p>
            <a:pPr marL="342900" indent="-342900">
              <a:spcBef>
                <a:spcPts val="1092"/>
              </a:spcBef>
              <a:spcAft>
                <a:spcPts val="1092"/>
              </a:spcAft>
              <a:buFont typeface="Wingdings" panose="020B0604020202020204" pitchFamily="34" charset="0"/>
              <a:buChar char="§"/>
            </a:pPr>
            <a:r>
              <a:rPr lang="en-US" sz="2400"/>
              <a:t>County Lines are phone lines used to organise the distribution of drugs around the UK. </a:t>
            </a:r>
          </a:p>
          <a:p>
            <a:pPr marL="342900" indent="-342900">
              <a:spcBef>
                <a:spcPts val="1092"/>
              </a:spcBef>
              <a:spcAft>
                <a:spcPts val="1092"/>
              </a:spcAft>
              <a:buFont typeface="Wingdings" panose="020B0604020202020204" pitchFamily="34" charset="0"/>
              <a:buChar char="§"/>
            </a:pPr>
            <a:r>
              <a:rPr lang="en-US" sz="2400"/>
              <a:t>Young people are groomed and then often trapped into committing crime through threats of violence. </a:t>
            </a:r>
          </a:p>
          <a:p>
            <a:pPr marL="342900" indent="-342900">
              <a:spcBef>
                <a:spcPts val="1092"/>
              </a:spcBef>
              <a:spcAft>
                <a:spcPts val="1092"/>
              </a:spcAft>
              <a:buFont typeface="Wingdings" panose="020B0604020202020204" pitchFamily="34" charset="0"/>
              <a:buChar char="§"/>
            </a:pPr>
            <a:r>
              <a:rPr lang="en-GB" sz="2400"/>
              <a:t>Children of any age, race, gender and background can be targeted.</a:t>
            </a:r>
            <a:endParaRPr lang="en-US" sz="2400"/>
          </a:p>
          <a:p>
            <a:endParaRPr lang="en-GB"/>
          </a:p>
        </p:txBody>
      </p:sp>
      <p:pic>
        <p:nvPicPr>
          <p:cNvPr id="3" name="Picture 2" descr="A black and orange rectangular frame&#10;&#10;Description automatically generated">
            <a:extLst>
              <a:ext uri="{FF2B5EF4-FFF2-40B4-BE49-F238E27FC236}">
                <a16:creationId xmlns:a16="http://schemas.microsoft.com/office/drawing/2014/main" id="{8FDF5104-0705-580B-12FB-06B360B7ED69}"/>
              </a:ext>
            </a:extLst>
          </p:cNvPr>
          <p:cNvPicPr>
            <a:picLocks noChangeAspect="1"/>
          </p:cNvPicPr>
          <p:nvPr/>
        </p:nvPicPr>
        <p:blipFill>
          <a:blip r:embed="rId5"/>
          <a:stretch>
            <a:fillRect/>
          </a:stretch>
        </p:blipFill>
        <p:spPr>
          <a:xfrm>
            <a:off x="9790387" y="136317"/>
            <a:ext cx="1124722" cy="2033941"/>
          </a:xfrm>
          <a:prstGeom prst="rect">
            <a:avLst/>
          </a:prstGeom>
        </p:spPr>
      </p:pic>
      <p:pic>
        <p:nvPicPr>
          <p:cNvPr id="12" name="Picture 11" descr="A yellow cell phone with papers on screen&#10;&#10;Description automatically generated">
            <a:extLst>
              <a:ext uri="{FF2B5EF4-FFF2-40B4-BE49-F238E27FC236}">
                <a16:creationId xmlns:a16="http://schemas.microsoft.com/office/drawing/2014/main" id="{296C96B2-2192-E141-C6F0-482E2D50CBFC}"/>
              </a:ext>
            </a:extLst>
          </p:cNvPr>
          <p:cNvPicPr>
            <a:picLocks noChangeAspect="1"/>
          </p:cNvPicPr>
          <p:nvPr/>
        </p:nvPicPr>
        <p:blipFill>
          <a:blip r:embed="rId6"/>
          <a:stretch>
            <a:fillRect/>
          </a:stretch>
        </p:blipFill>
        <p:spPr>
          <a:xfrm>
            <a:off x="10465231" y="970960"/>
            <a:ext cx="1033991" cy="1498862"/>
          </a:xfrm>
          <a:prstGeom prst="rect">
            <a:avLst/>
          </a:prstGeom>
        </p:spPr>
      </p:pic>
    </p:spTree>
    <p:extLst>
      <p:ext uri="{BB962C8B-B14F-4D97-AF65-F5344CB8AC3E}">
        <p14:creationId xmlns:p14="http://schemas.microsoft.com/office/powerpoint/2010/main" val="4272279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TCS">
      <a:dk1>
        <a:srgbClr val="000000"/>
      </a:dk1>
      <a:lt1>
        <a:srgbClr val="FFFFFF"/>
      </a:lt1>
      <a:dk2>
        <a:srgbClr val="385083"/>
      </a:dk2>
      <a:lt2>
        <a:srgbClr val="E7E6E6"/>
      </a:lt2>
      <a:accent1>
        <a:srgbClr val="36A7E9"/>
      </a:accent1>
      <a:accent2>
        <a:srgbClr val="F28500"/>
      </a:accent2>
      <a:accent3>
        <a:srgbClr val="FF5177"/>
      </a:accent3>
      <a:accent4>
        <a:srgbClr val="FFEB00"/>
      </a:accent4>
      <a:accent5>
        <a:srgbClr val="029E9C"/>
      </a:accent5>
      <a:accent6>
        <a:srgbClr val="762A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TCS">
      <a:dk1>
        <a:srgbClr val="000000"/>
      </a:dk1>
      <a:lt1>
        <a:srgbClr val="FFFFFF"/>
      </a:lt1>
      <a:dk2>
        <a:srgbClr val="385083"/>
      </a:dk2>
      <a:lt2>
        <a:srgbClr val="E7E6E6"/>
      </a:lt2>
      <a:accent1>
        <a:srgbClr val="36A7E9"/>
      </a:accent1>
      <a:accent2>
        <a:srgbClr val="F28500"/>
      </a:accent2>
      <a:accent3>
        <a:srgbClr val="FF5177"/>
      </a:accent3>
      <a:accent4>
        <a:srgbClr val="FFEB00"/>
      </a:accent4>
      <a:accent5>
        <a:srgbClr val="029E9C"/>
      </a:accent5>
      <a:accent6>
        <a:srgbClr val="762A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6c9f663-b8d7-4059-9a3c-2c14911fcc2e" xsi:nil="true"/>
    <lcf76f155ced4ddcb4097134ff3c332f xmlns="81d7f7bd-91e7-4764-a7d8-c575ba33c54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B18531C060634E8A99C13D41B4172D" ma:contentTypeVersion="16" ma:contentTypeDescription="Create a new document." ma:contentTypeScope="" ma:versionID="4288348b5809f1d967612da933a65739">
  <xsd:schema xmlns:xsd="http://www.w3.org/2001/XMLSchema" xmlns:xs="http://www.w3.org/2001/XMLSchema" xmlns:p="http://schemas.microsoft.com/office/2006/metadata/properties" xmlns:ns2="6685ccb4-fcca-47f0-a818-06ab270ca0f6" xmlns:ns3="a9a7b052-c77a-49fd-98fe-fa3dd4bd2079" xmlns:ns4="e37b14be-0d17-4665-b6a0-e0a544b5e063" targetNamespace="http://schemas.microsoft.com/office/2006/metadata/properties" ma:root="true" ma:fieldsID="34e8d6c4f6370ce996fa62a54c91cbc3" ns2:_="" ns3:_="" ns4:_="">
    <xsd:import namespace="6685ccb4-fcca-47f0-a818-06ab270ca0f6"/>
    <xsd:import namespace="a9a7b052-c77a-49fd-98fe-fa3dd4bd2079"/>
    <xsd:import namespace="e37b14be-0d17-4665-b6a0-e0a544b5e063"/>
    <xsd:element name="properties">
      <xsd:complexType>
        <xsd:sequence>
          <xsd:element name="documentManagement">
            <xsd:complexType>
              <xsd:all>
                <xsd:element ref="ns2:Document_x0020_Type" minOccurs="0"/>
                <xsd:element ref="ns2:Expiry_x0020_Date" minOccurs="0"/>
                <xsd:element ref="ns2:File_x0020_Owner"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DateTaken" minOccurs="0"/>
                <xsd:element ref="ns3:MediaServiceGenerationTime" minOccurs="0"/>
                <xsd:element ref="ns3:MediaServiceEventHashCode" minOccurs="0"/>
                <xsd:element ref="ns4:SharedWithUsers" minOccurs="0"/>
                <xsd:element ref="ns4:SharedWithDetails" minOccurs="0"/>
                <xsd:element ref="ns3:MediaServiceOCR" minOccurs="0"/>
                <xsd:element ref="ns3:MediaServiceLocation" minOccurs="0"/>
                <xsd:element ref="ns3:MediaServiceSearchProperties"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5ccb4-fcca-47f0-a818-06ab270ca0f6" elementFormDefault="qualified">
    <xsd:import namespace="http://schemas.microsoft.com/office/2006/documentManagement/types"/>
    <xsd:import namespace="http://schemas.microsoft.com/office/infopath/2007/PartnerControls"/>
    <xsd:element name="Document_x0020_Type" ma:index="8" nillable="true" ma:displayName="Document Type" ma:format="Dropdown" ma:internalName="Document_x0020_Type" ma:readOnly="false">
      <xsd:simpleType>
        <xsd:restriction base="dms:Choice">
          <xsd:enumeration value="Agenda"/>
          <xsd:enumeration value="Briefing"/>
          <xsd:enumeration value="Calendar"/>
          <xsd:enumeration value="Contract &amp; Agreements"/>
          <xsd:enumeration value="Documentation"/>
          <xsd:enumeration value="Equality Impact Assessment"/>
          <xsd:enumeration value="Feedback"/>
          <xsd:enumeration value="Form"/>
          <xsd:enumeration value="Guide &amp; Helpsheet"/>
          <xsd:enumeration value="Menu"/>
          <xsd:enumeration value="Meeting Paper"/>
          <xsd:enumeration value="Minutes"/>
          <xsd:enumeration value="Note"/>
          <xsd:enumeration value="Paperwork"/>
          <xsd:enumeration value="Plan"/>
          <xsd:enumeration value="Policy"/>
          <xsd:enumeration value="Procedure"/>
          <xsd:enumeration value="Project"/>
          <xsd:enumeration value="Record"/>
          <xsd:enumeration value="Report"/>
          <xsd:enumeration value="Resource"/>
          <xsd:enumeration value="Statistics"/>
          <xsd:enumeration value="Template"/>
          <xsd:enumeration value="Training Material"/>
          <xsd:enumeration value="Tutorial"/>
        </xsd:restriction>
      </xsd:simpleType>
    </xsd:element>
    <xsd:element name="Expiry_x0020_Date" ma:index="9" nillable="true" ma:displayName="Expiry Date" ma:format="DateOnly" ma:internalName="Expiry_x0020_Date">
      <xsd:simpleType>
        <xsd:restriction base="dms:DateTime"/>
      </xsd:simpleType>
    </xsd:element>
    <xsd:element name="File_x0020_Owner" ma:index="10" nillable="true" ma:displayName="File Owner" ma:list="UserInfo" ma:SharePointGroup="0" ma:internalName="File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9a7b052-c77a-49fd-98fe-fa3dd4bd207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9cbddb3-9fee-4a40-9ce6-089b8d8c7de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7b14be-0d17-4665-b6a0-e0a544b5e06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32d4500-3601-4233-87a8-3375bbd70672}" ma:internalName="TaxCatchAll" ma:showField="CatchAllData" ma:web="e37b14be-0d17-4665-b6a0-e0a544b5e06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BA8B6EE1804DAE4790B14FDB5AAA6A29" ma:contentTypeVersion="19" ma:contentTypeDescription="Create a new document." ma:contentTypeScope="" ma:versionID="5aedcf5951d2d2e6337313a762010f27">
  <xsd:schema xmlns:xsd="http://www.w3.org/2001/XMLSchema" xmlns:xs="http://www.w3.org/2001/XMLSchema" xmlns:p="http://schemas.microsoft.com/office/2006/metadata/properties" xmlns:ns2="81d7f7bd-91e7-4764-a7d8-c575ba33c54d" xmlns:ns3="a6c9f663-b8d7-4059-9a3c-2c14911fcc2e" targetNamespace="http://schemas.microsoft.com/office/2006/metadata/properties" ma:root="true" ma:fieldsID="ba5883c93ed91894ccc32052eef03e21" ns2:_="" ns3:_="">
    <xsd:import namespace="81d7f7bd-91e7-4764-a7d8-c575ba33c54d"/>
    <xsd:import namespace="a6c9f663-b8d7-4059-9a3c-2c14911fcc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7f7bd-91e7-4764-a7d8-c575ba33c5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ee69754-4ae0-4cea-a576-3c02a2cade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c9f663-b8d7-4059-9a3c-2c14911fcc2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60ae49-1dcf-4aef-a774-b5baffb2f1c9}" ma:internalName="TaxCatchAll" ma:showField="CatchAllData" ma:web="a6c9f663-b8d7-4059-9a3c-2c14911fcc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44FBCE-459E-47BA-94A7-7808CAB19F91}">
  <ds:schemaRefs>
    <ds:schemaRef ds:uri="http://purl.org/dc/terms/"/>
    <ds:schemaRef ds:uri="http://purl.org/dc/elements/1.1/"/>
    <ds:schemaRef ds:uri="http://purl.org/dc/dcmitype/"/>
    <ds:schemaRef ds:uri="a9a7b052-c77a-49fd-98fe-fa3dd4bd2079"/>
    <ds:schemaRef ds:uri="http://schemas.microsoft.com/office/2006/metadata/properties"/>
    <ds:schemaRef ds:uri="http://schemas.microsoft.com/office/2006/documentManagement/types"/>
    <ds:schemaRef ds:uri="e37b14be-0d17-4665-b6a0-e0a544b5e063"/>
    <ds:schemaRef ds:uri="6685ccb4-fcca-47f0-a818-06ab270ca0f6"/>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D335B67-4BDE-43DC-811F-8A02F3A666C5}">
  <ds:schemaRefs>
    <ds:schemaRef ds:uri="http://schemas.microsoft.com/sharepoint/v3/contenttype/forms"/>
  </ds:schemaRefs>
</ds:datastoreItem>
</file>

<file path=customXml/itemProps3.xml><?xml version="1.0" encoding="utf-8"?>
<ds:datastoreItem xmlns:ds="http://schemas.openxmlformats.org/officeDocument/2006/customXml" ds:itemID="{AF35328E-495F-46B8-B0F7-11C90A93410F}">
  <ds:schemaRefs>
    <ds:schemaRef ds:uri="6685ccb4-fcca-47f0-a818-06ab270ca0f6"/>
    <ds:schemaRef ds:uri="a9a7b052-c77a-49fd-98fe-fa3dd4bd2079"/>
    <ds:schemaRef ds:uri="e37b14be-0d17-4665-b6a0-e0a544b5e0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B0001B3-741D-4153-B91E-6E2E6BE8757F}"/>
</file>

<file path=docMetadata/LabelInfo.xml><?xml version="1.0" encoding="utf-8"?>
<clbl:labelList xmlns:clbl="http://schemas.microsoft.com/office/2020/mipLabelMetadata">
  <clbl:label id="{340ae048-d81c-4eab-88a4-b7491fa8a408}" enabled="0" method="" siteId="{340ae048-d81c-4eab-88a4-b7491fa8a408}" removed="1"/>
</clbl:labelList>
</file>

<file path=docProps/app.xml><?xml version="1.0" encoding="utf-8"?>
<Properties xmlns="http://schemas.openxmlformats.org/officeDocument/2006/extended-properties" xmlns:vt="http://schemas.openxmlformats.org/officeDocument/2006/docPropsVTypes">
  <TotalTime>0</TotalTime>
  <Words>2260</Words>
  <Application>Microsoft Office PowerPoint</Application>
  <PresentationFormat>Widescreen</PresentationFormat>
  <Paragraphs>274</Paragraphs>
  <Slides>40</Slides>
  <Notes>30</Notes>
  <HiddenSlides>0</HiddenSlides>
  <MMClips>1</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Office Theme</vt:lpstr>
      <vt:lpstr>Office Theme</vt:lpstr>
      <vt:lpstr>Office Theme</vt:lpstr>
      <vt:lpstr>1_Office Theme</vt:lpstr>
      <vt:lpstr>Tackling child exploitation: identifying, protecting and preventing harm </vt:lpstr>
      <vt:lpstr>Who we are</vt:lpstr>
      <vt:lpstr>PowerPoint Presentation</vt:lpstr>
      <vt:lpstr>What is child exploitation?</vt:lpstr>
      <vt:lpstr>Child exploitation is a form of abuse. It occurs when an individual or group takes advantage of an imbalance of power to force, coerce, control, manipulate a child or young person under 18 into an activity that benefits the perpetrator or facilitator. This includes, but is not limited to, sexual and criminal activity, wider forms of labour, forced begging and domestic servitude.  The Children's Society (2024)</vt:lpstr>
      <vt:lpstr>Child Sexual Exploitation (CSE)</vt:lpstr>
      <vt:lpstr>PowerPoint Presentation</vt:lpstr>
      <vt:lpstr>Child Criminal Exploitation (CCE)</vt:lpstr>
      <vt:lpstr>Criminal Exploitation</vt:lpstr>
      <vt:lpstr>New Crime and Policing Bill 2025</vt:lpstr>
      <vt:lpstr>Our policy asks for the bill</vt:lpstr>
      <vt:lpstr>PowerPoint Presentation</vt:lpstr>
      <vt:lpstr>PowerPoint Presentation</vt:lpstr>
      <vt:lpstr>PowerPoint Presentation</vt:lpstr>
      <vt:lpstr>PowerPoint Presentation</vt:lpstr>
      <vt:lpstr>Child Financial Exploitation</vt:lpstr>
      <vt:lpstr>Child financial exploitation</vt:lpstr>
      <vt:lpstr>Who is being financially exploited?</vt:lpstr>
      <vt:lpstr>Impact on children</vt:lpstr>
      <vt:lpstr>Who is at risk of harm? </vt:lpstr>
      <vt:lpstr>Possible indicators of exploitation</vt:lpstr>
      <vt:lpstr>Which children may be especially at risk of (any type) of exploitation? </vt:lpstr>
      <vt:lpstr>PowerPoint Presentation</vt:lpstr>
      <vt:lpstr>Scale</vt:lpstr>
      <vt:lpstr>What does the data tell us?</vt:lpstr>
      <vt:lpstr>Responding</vt:lpstr>
      <vt:lpstr>Local responses to  exploitation</vt:lpstr>
      <vt:lpstr>PowerPoint Presentation</vt:lpstr>
      <vt:lpstr>Principles of appropriate language</vt:lpstr>
      <vt:lpstr>PowerPoint Presentation</vt:lpstr>
      <vt:lpstr>PowerPoint Presentation</vt:lpstr>
      <vt:lpstr>Influencing national responses</vt:lpstr>
      <vt:lpstr>Young people’s voice &amp; experience</vt:lpstr>
      <vt:lpstr>Amplifying young people’s voice</vt:lpstr>
      <vt:lpstr>PowerPoint Presentation</vt:lpstr>
      <vt:lpstr>PowerPoint Presentation</vt:lpstr>
      <vt:lpstr>How can we respond?</vt:lpstr>
      <vt:lpstr>Voice of the child</vt:lpstr>
      <vt:lpstr>#LookCloser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Seabrook</dc:creator>
  <cp:lastModifiedBy>Joanne Stones</cp:lastModifiedBy>
  <cp:revision>8</cp:revision>
  <dcterms:created xsi:type="dcterms:W3CDTF">2025-09-24T20:47:49Z</dcterms:created>
  <dcterms:modified xsi:type="dcterms:W3CDTF">2025-10-06T12:45:56Z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0x010100BA8B6EE1804DAE4790B14FDB5AAA6A29</vt:lpwstr>
  </property>
  <property fmtid="{D5CDD505-2E9C-101B-9397-08002B2CF9AE}" pid="3" name="MediaServiceImageTags">
    <vt:lpwstr/>
  </property>
</Properties>
</file>